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3" r:id="rId1"/>
  </p:sldMasterIdLst>
  <p:notesMasterIdLst>
    <p:notesMasterId r:id="rId2"/>
  </p:notesMasterIdLst>
  <p:sldIdLst>
    <p:sldId id="278" r:id="rId3"/>
    <p:sldId id="277" r:id="rId4"/>
    <p:sldId id="274" r:id="rId5"/>
    <p:sldId id="263" r:id="rId6"/>
    <p:sldId id="260" r:id="rId7"/>
    <p:sldId id="256" r:id="rId8"/>
    <p:sldId id="268" r:id="rId9"/>
    <p:sldId id="276" r:id="rId10"/>
    <p:sldId id="285" r:id="rId11"/>
    <p:sldId id="262" r:id="rId12"/>
    <p:sldId id="272" r:id="rId13"/>
    <p:sldId id="273" r:id="rId14"/>
    <p:sldId id="282" r:id="rId15"/>
    <p:sldId id="283" r:id="rId16"/>
    <p:sldId id="280" r:id="rId17"/>
    <p:sldId id="281" r:id="rId18"/>
    <p:sldId id="284" r:id="rId19"/>
    <p:sldId id="269" r:id="rId20"/>
    <p:sldId id="271" r:id="rId21"/>
    <p:sldId id="265" r:id="rId22"/>
    <p:sldId id="286" r:id="rId23"/>
    <p:sldId id="25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F598EF4A-6314-44CC-BCAB-925A3BDF0A88}" name="목차">
          <p14:sldIdLst>
            <p14:sldId id="278"/>
            <p14:sldId id="277"/>
          </p14:sldIdLst>
        </p14:section>
        <p14:section id="{5878015D-37DC-4AA8-B652-5CBE579E5CFC}" name="step1">
          <p14:sldIdLst>
            <p14:sldId id="274"/>
            <p14:sldId id="263"/>
            <p14:sldId id="260"/>
            <p14:sldId id="256"/>
            <p14:sldId id="268"/>
          </p14:sldIdLst>
        </p14:section>
        <p14:section id="{72A77CBF-182F-4E95-9F34-4C77FE84FB74}" name="Step2">
          <p14:sldIdLst>
            <p14:sldId id="276"/>
            <p14:sldId id="285"/>
            <p14:sldId id="262"/>
            <p14:sldId id="272"/>
            <p14:sldId id="273"/>
            <p14:sldId id="282"/>
            <p14:sldId id="283"/>
            <p14:sldId id="280"/>
            <p14:sldId id="281"/>
            <p14:sldId id="284"/>
            <p14:sldId id="269"/>
          </p14:sldIdLst>
        </p14:section>
        <p14:section id="{B1779F70-6BEB-4B69-8694-EF0D95E287F7}" name="step3">
          <p14:sldIdLst>
            <p14:sldId id="271"/>
            <p14:sldId id="265"/>
            <p14:sldId id="286"/>
            <p14:sldId id="257"/>
          </p14:sldIdLst>
        </p14:section>
      </p14:sectionLst>
    </p:ext>
  </p:extLst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harin kwak" initials="hk" lastIdx="1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20671" autoAdjust="0"/>
    <p:restoredTop sz="73882" autoAdjust="0"/>
  </p:normalViewPr>
  <p:slideViewPr>
    <p:cSldViewPr snapToGrid="0">
      <p:cViewPr varScale="1">
        <p:scale>
          <a:sx n="100" d="100"/>
          <a:sy n="100" d="100"/>
        </p:scale>
        <p:origin x="114" y="714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commentAuthors" Target="commentAuthors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1" dt="2020-05-20T16:53:47.126" idx="1">
    <p:pos x="9" y="9"/>
    <p:text/>
  </p:cm>
</p:cmLst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0DD5C5E-820C-44CB-8EFF-F9A6DF284B3A}" type="datetime1">
              <a:rPr lang="ko-KR" altLang="en-US"/>
              <a:pPr lvl="0">
                <a:defRPr/>
              </a:pPr>
              <a:t>2020-05-21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B4CF3BD-6CE2-4172-92ED-A04CCFD36ADD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안녕하십니까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어짜다한팀의 쿠키런 프로젝트 발표를 맡게된 백기환입니다 팀원은 김대홍 구자현 김혜준 곽하린 그리고 저 </a:t>
            </a:r>
            <a:r>
              <a:rPr lang="en-US" altLang="ko-KR"/>
              <a:t>5</a:t>
            </a:r>
            <a:r>
              <a:rPr lang="ko-KR" altLang="en-US"/>
              <a:t>명에서 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그럼 발표를 시작 하겠습니다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쿠키런에는 총</a:t>
            </a:r>
            <a:r>
              <a:rPr lang="en-US" altLang="ko-KR"/>
              <a:t>3</a:t>
            </a:r>
            <a:r>
              <a:rPr lang="ko-KR" altLang="en-US"/>
              <a:t>개의 데이터베이스 테이블이 설계되어있는데 </a:t>
            </a: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그중 첫번째 게임유저데이터베이스입니다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이 데이터베이스 안에는 </a:t>
            </a:r>
            <a:r>
              <a:rPr lang="en-US" altLang="ko-KR"/>
              <a:t>ID </a:t>
            </a:r>
            <a:r>
              <a:rPr lang="ko-KR" altLang="en-US"/>
              <a:t>닉네임 이름 등 기본적인 회원 정보와 게임에 필요한 나의 최고 점수</a:t>
            </a:r>
            <a:r>
              <a:rPr lang="en-US" altLang="ko-KR"/>
              <a:t>,</a:t>
            </a:r>
            <a:r>
              <a:rPr lang="ko-KR" altLang="en-US"/>
              <a:t> 코인 등 담겨져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이 표는 실제 쿠키런에 회원가입한 회원의 </a:t>
            </a:r>
            <a:r>
              <a:rPr lang="en-US" altLang="ko-KR"/>
              <a:t>DB</a:t>
            </a:r>
            <a:r>
              <a:rPr lang="ko-KR" altLang="en-US"/>
              <a:t>정보입니다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로그인테이블 </a:t>
            </a:r>
            <a:r>
              <a:rPr lang="en-US" altLang="ko-KR"/>
              <a:t>DB</a:t>
            </a:r>
            <a:r>
              <a:rPr lang="ko-KR" altLang="en-US"/>
              <a:t>에 대해 알아 보겠습니다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두번째 조인테이블 데이터베이스입니다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이 </a:t>
            </a:r>
            <a:r>
              <a:rPr lang="en-US" altLang="ko-KR"/>
              <a:t>DB</a:t>
            </a:r>
            <a:r>
              <a:rPr lang="ko-KR" altLang="en-US"/>
              <a:t> 안에는 유저테이블 </a:t>
            </a:r>
            <a:r>
              <a:rPr lang="en-US" altLang="ko-KR"/>
              <a:t>DB</a:t>
            </a:r>
            <a:r>
              <a:rPr lang="ko-KR" altLang="en-US"/>
              <a:t>에 있는 정보를 게임안에서 사용하기 위해서 동일하게 설계 되었습니다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</a:t>
            </a:r>
            <a:r>
              <a:rPr lang="en-US" altLang="ko-KR"/>
              <a:t>ID </a:t>
            </a:r>
            <a:r>
              <a:rPr lang="ko-KR" altLang="en-US"/>
              <a:t>닉네임 이름 등 기본적인 회원 정보와 게임에 필요한 나의 최고 점수</a:t>
            </a:r>
            <a:r>
              <a:rPr lang="en-US" altLang="ko-KR"/>
              <a:t>,</a:t>
            </a:r>
            <a:r>
              <a:rPr lang="ko-KR" altLang="en-US"/>
              <a:t> 코인 등 담겨져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위의 데이터 베이스 표는 아무도 로그인 하지 않았을때 이며</a:t>
            </a:r>
            <a:r>
              <a:rPr lang="en-US" altLang="ko-KR"/>
              <a:t>,</a:t>
            </a:r>
            <a:endParaRPr lang="ko-KR" altLang="en-US"/>
          </a:p>
          <a:p>
            <a:pPr>
              <a:defRPr/>
            </a:pPr>
            <a:r>
              <a:rPr lang="en-US" altLang="ko-KR"/>
              <a:t>5.</a:t>
            </a:r>
            <a:r>
              <a:rPr lang="ko-KR" altLang="en-US"/>
              <a:t> 유저들이 접속을 하게 되면 조인테이블은 아래와 같이 업데이트 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룸테이블 </a:t>
            </a:r>
            <a:r>
              <a:rPr lang="en-US" altLang="ko-KR"/>
              <a:t>DB</a:t>
            </a:r>
            <a:r>
              <a:rPr lang="ko-KR" altLang="en-US"/>
              <a:t>에 대해 알아보겠습니다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쿠키런의 마지막 테이블인 룸테이블 </a:t>
            </a:r>
            <a:r>
              <a:rPr lang="en-US" altLang="ko-KR"/>
              <a:t>DB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이 </a:t>
            </a:r>
            <a:r>
              <a:rPr lang="en-US" altLang="ko-KR"/>
              <a:t>DB</a:t>
            </a:r>
            <a:r>
              <a:rPr lang="ko-KR" altLang="en-US"/>
              <a:t> 안에는 방에 대한 전반적인 데이터를 가지고 있는 </a:t>
            </a:r>
            <a:r>
              <a:rPr lang="en-US" altLang="ko-KR"/>
              <a:t>DB</a:t>
            </a:r>
            <a:r>
              <a:rPr lang="ko-KR" altLang="en-US"/>
              <a:t>입니다</a:t>
            </a: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방에 사용되는 방이름</a:t>
            </a:r>
            <a:r>
              <a:rPr lang="en-US" altLang="ko-KR"/>
              <a:t>,</a:t>
            </a:r>
            <a:r>
              <a:rPr lang="ko-KR" altLang="en-US"/>
              <a:t> 방상태</a:t>
            </a:r>
            <a:r>
              <a:rPr lang="en-US" altLang="ko-KR"/>
              <a:t>,</a:t>
            </a:r>
            <a:r>
              <a:rPr lang="ko-KR" altLang="en-US"/>
              <a:t> 접속자 유저닉네임 등 담겨져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위의 </a:t>
            </a:r>
            <a:r>
              <a:rPr lang="en-US" altLang="ko-KR"/>
              <a:t>DB</a:t>
            </a:r>
            <a:r>
              <a:rPr lang="ko-KR" altLang="en-US"/>
              <a:t> 표는 방을 한개로 안만들었을때의 상태입니다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5.</a:t>
            </a:r>
            <a:r>
              <a:rPr lang="ko-KR" altLang="en-US"/>
              <a:t> 유저가 방을 만들게 되면 아래 표와 같이 업데이트 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다음으로 회원가입 </a:t>
            </a:r>
            <a:r>
              <a:rPr lang="en-US" altLang="ko-KR"/>
              <a:t>UI</a:t>
            </a:r>
            <a:r>
              <a:rPr lang="ko-KR" altLang="en-US"/>
              <a:t>쪽에 대해 설명하겠습니다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쿠키런 기본 로그인 창 </a:t>
            </a:r>
            <a:r>
              <a:rPr lang="en-US" altLang="ko-KR"/>
              <a:t>UI</a:t>
            </a:r>
            <a:r>
              <a:rPr lang="ko-KR" altLang="en-US"/>
              <a:t>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회원가입에 대해 알아 보겠습니다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회원가입을 하기 위해서는 기본적으로 아이디 닉네임 비밀번호 이메일인증 개인정보등을 작성하여 가입할 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세세 하게 하나하나 알아보겠습니다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아이디입니다</a:t>
            </a:r>
            <a:r>
              <a:rPr lang="en-US" altLang="ko-KR"/>
              <a:t>.</a:t>
            </a:r>
            <a:r>
              <a:rPr lang="ko-KR" altLang="en-US"/>
              <a:t> 아이디를 만드실때에는 기본적으로 </a:t>
            </a:r>
            <a:r>
              <a:rPr lang="en-US" altLang="ko-KR"/>
              <a:t>6</a:t>
            </a:r>
            <a:r>
              <a:rPr lang="ko-KR" altLang="en-US"/>
              <a:t>글자 이상으로 해야되며</a:t>
            </a:r>
            <a:r>
              <a:rPr lang="en-US" altLang="ko-KR"/>
              <a:t>,</a:t>
            </a:r>
            <a:r>
              <a:rPr lang="ko-KR" altLang="en-US"/>
              <a:t> 중복된아이디</a:t>
            </a:r>
            <a:r>
              <a:rPr lang="en-US" altLang="ko-KR"/>
              <a:t>,</a:t>
            </a:r>
            <a:r>
              <a:rPr lang="ko-KR" altLang="en-US"/>
              <a:t> 또는 공백이 있으면 안됩니다</a:t>
            </a:r>
            <a:r>
              <a:rPr lang="en-US" altLang="ko-KR"/>
              <a:t>.</a:t>
            </a:r>
            <a:r>
              <a:rPr lang="ko-KR" altLang="en-US"/>
              <a:t> 그이외에는 사용가능합니다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다음 닉네임입니다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 닉네임을 만드실때에는 기본적으로 </a:t>
            </a:r>
            <a:r>
              <a:rPr lang="en-US" altLang="ko-KR"/>
              <a:t>3</a:t>
            </a:r>
            <a:r>
              <a:rPr lang="ko-KR" altLang="en-US"/>
              <a:t>글자 이상으로 해야되며</a:t>
            </a:r>
            <a:r>
              <a:rPr lang="en-US" altLang="ko-KR"/>
              <a:t>,</a:t>
            </a:r>
            <a:r>
              <a:rPr lang="ko-KR" altLang="en-US"/>
              <a:t> 아이디와 마찬가지로 중복된 닉네임</a:t>
            </a:r>
            <a:r>
              <a:rPr lang="en-US" altLang="ko-KR"/>
              <a:t>,</a:t>
            </a:r>
            <a:r>
              <a:rPr lang="ko-KR" altLang="en-US"/>
              <a:t> 또는 공백이 있으면 안됩니다</a:t>
            </a:r>
            <a:r>
              <a:rPr lang="en-US" altLang="ko-KR"/>
              <a:t>.</a:t>
            </a:r>
            <a:r>
              <a:rPr lang="ko-KR" altLang="en-US"/>
              <a:t> 그이외에는 사용가능합니다다음 비밀번호입니다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7.</a:t>
            </a:r>
            <a:r>
              <a:rPr lang="ko-KR" altLang="en-US"/>
              <a:t> 비밀번호는 모든 문자 포함 </a:t>
            </a:r>
            <a:r>
              <a:rPr lang="en-US" altLang="ko-KR"/>
              <a:t>6</a:t>
            </a:r>
            <a:r>
              <a:rPr lang="ko-KR" altLang="en-US"/>
              <a:t>글자 이상이어야 하며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차와 </a:t>
            </a:r>
            <a:r>
              <a:rPr lang="en-US" altLang="ko-KR"/>
              <a:t>2</a:t>
            </a:r>
            <a:r>
              <a:rPr lang="ko-KR" altLang="en-US"/>
              <a:t>차 비밀번호가 동일 하게 작성을 하셔야 사용이 가능합니다</a:t>
            </a:r>
            <a:r>
              <a:rPr lang="en-US" altLang="ko-KR"/>
              <a:t>.</a:t>
            </a:r>
            <a:r>
              <a:rPr lang="ko-KR" altLang="en-US"/>
              <a:t> 다음 이메일 인증입니다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8.</a:t>
            </a:r>
            <a:r>
              <a:rPr lang="ko-KR" altLang="en-US"/>
              <a:t> 이메일은 이메일 작성후 인증 버튼을 누르면 사용자가 작성한 이메일로 인증 번호가 이메일이 옵니다 거기에 적혀 있는 인증번호를 아래 인증 번호 란에 적어서 인증을 받으시면됩니다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9.</a:t>
            </a:r>
            <a:r>
              <a:rPr lang="ko-KR" altLang="en-US"/>
              <a:t> 최종 회원가입을 하기 위해서는 회원가입의 정보를 모두 정상으로 적어야 하며 한개라도 이상이 있을시 회원 가입은 진행 되지 않습니다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</a:t>
            </a:r>
            <a:r>
              <a:rPr lang="en-US" altLang="ko-KR"/>
              <a:t>ID</a:t>
            </a:r>
            <a:r>
              <a:rPr lang="ko-KR" altLang="en-US"/>
              <a:t>찾기 </a:t>
            </a:r>
            <a:r>
              <a:rPr lang="en-US" altLang="ko-KR"/>
              <a:t>PW</a:t>
            </a:r>
            <a:r>
              <a:rPr lang="ko-KR" altLang="en-US"/>
              <a:t>찾기 로그인에 대한 설명입니다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ID</a:t>
            </a:r>
            <a:r>
              <a:rPr lang="ko-KR" altLang="en-US"/>
              <a:t>찾기 </a:t>
            </a:r>
            <a:r>
              <a:rPr lang="en-US" altLang="ko-KR"/>
              <a:t>PW</a:t>
            </a:r>
            <a:r>
              <a:rPr lang="ko-KR" altLang="en-US"/>
              <a:t>찾기 로그인에 대한 설명입니다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ID</a:t>
            </a:r>
            <a:r>
              <a:rPr lang="ko-KR" altLang="en-US"/>
              <a:t>찾기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ID</a:t>
            </a:r>
            <a:r>
              <a:rPr lang="ko-KR" altLang="en-US"/>
              <a:t>찾기는 이름과 이메일을 적어서 만약 둘중 하나라도 정보가 일치하지 않으면 위와 같이 일치하는 정보가 존재하지 않는다는 메세지 창이 표시 되고 일치되는 정보가 있으면</a:t>
            </a:r>
            <a:r>
              <a:rPr lang="en-US" altLang="ko-KR"/>
              <a:t>,</a:t>
            </a:r>
            <a:r>
              <a:rPr lang="ko-KR" altLang="en-US"/>
              <a:t> 사용자에게 </a:t>
            </a:r>
            <a:r>
              <a:rPr lang="en-US" altLang="ko-KR"/>
              <a:t>ID</a:t>
            </a:r>
            <a:r>
              <a:rPr lang="ko-KR" altLang="en-US"/>
              <a:t>를 표시해줍니다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PW</a:t>
            </a:r>
            <a:r>
              <a:rPr lang="ko-KR" altLang="en-US"/>
              <a:t>찾기 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PW</a:t>
            </a:r>
            <a:r>
              <a:rPr lang="ko-KR" altLang="en-US"/>
              <a:t>찾기는 사용자의 </a:t>
            </a:r>
            <a:r>
              <a:rPr lang="en-US" altLang="ko-KR"/>
              <a:t>ID</a:t>
            </a:r>
            <a:r>
              <a:rPr lang="ko-KR" altLang="en-US"/>
              <a:t>와 이메일을 적어 찾기가 가능하며</a:t>
            </a:r>
            <a:r>
              <a:rPr lang="en-US" altLang="ko-KR"/>
              <a:t>,</a:t>
            </a:r>
            <a:r>
              <a:rPr lang="ko-KR" altLang="en-US"/>
              <a:t> 아이디와 마찬가지로 둘중 하나라도 정보가 일치하지 않으면 위와같이 일치하는 정보가 존재 하지 않는다는 메세지창이 표시되고 정보가 일치되면 바로 </a:t>
            </a:r>
            <a:r>
              <a:rPr lang="en-US" altLang="ko-KR"/>
              <a:t>PW</a:t>
            </a:r>
            <a:r>
              <a:rPr lang="ko-KR" altLang="en-US"/>
              <a:t>변경창으로 바뀌어서 비밀번호를 바로 수정 할 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마지막으로 로그인입니다</a:t>
            </a:r>
            <a:r>
              <a:rPr lang="en-US" altLang="ko-KR"/>
              <a:t>.</a:t>
            </a:r>
            <a:r>
              <a:rPr lang="ko-KR" altLang="en-US"/>
              <a:t> 로그인은 아이디와 비밀번호를 적고 둘다 일치했을시에 바로 로그인 창으로 넘어가게 되며</a:t>
            </a:r>
            <a:r>
              <a:rPr lang="en-US" altLang="ko-KR"/>
              <a:t>,</a:t>
            </a:r>
            <a:r>
              <a:rPr lang="ko-KR" altLang="en-US"/>
              <a:t> 데이터가 일치 하지 않으면 메세지창이 표시 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로그인 </a:t>
            </a:r>
            <a:r>
              <a:rPr lang="en-US" altLang="ko-KR"/>
              <a:t>UI</a:t>
            </a:r>
            <a:r>
              <a:rPr lang="ko-KR" altLang="en-US"/>
              <a:t>에 대해 설명하겠습니다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로그인 후 보이는 </a:t>
            </a:r>
            <a:r>
              <a:rPr lang="en-US" altLang="ko-KR"/>
              <a:t>UI</a:t>
            </a:r>
            <a:r>
              <a:rPr lang="ko-KR" altLang="en-US"/>
              <a:t>화면입니다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왼쪽 위에 랭킹 탑</a:t>
            </a:r>
            <a:r>
              <a:rPr lang="en-US" altLang="ko-KR"/>
              <a:t>3</a:t>
            </a:r>
            <a:r>
              <a:rPr lang="ko-KR" altLang="en-US"/>
              <a:t>에 대한 정보를 확인 할수있습니다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현재 로그인한 유저의 닉네임 최고점수 코인을 확인 할수있습니다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현재 게임에 접속한 유저들의 목록을 확인 할 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로비안에 있는 모든 유저와 채팅 하는 공간입니다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위와 같이 빈방으로 표시가 되면 방을 만들수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 방을 만들기 위한 창입니다</a:t>
            </a:r>
            <a:r>
              <a:rPr lang="en-US" altLang="ko-KR"/>
              <a:t>.</a:t>
            </a:r>
            <a:r>
              <a:rPr lang="ko-KR" altLang="en-US"/>
              <a:t>  방제목과 비밀번호를 적을 후 확인을 누르면 방이 생성이 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7.</a:t>
            </a:r>
            <a:r>
              <a:rPr lang="ko-KR" altLang="en-US"/>
              <a:t> 방이 생성이 되면 현재 빨간칸안에 보시는거와 같이 게임 유저 이름표시와 빈방에서 대기중이라는 문구로 바뀌게 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8.</a:t>
            </a:r>
            <a:r>
              <a:rPr lang="ko-KR" altLang="en-US"/>
              <a:t> 만약 방에 비밀번호가 있으면 위와 같이 비밀번호 입력창이 뜨고 아니면 바로 입장이 가능 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9.</a:t>
            </a:r>
            <a:r>
              <a:rPr lang="ko-KR" altLang="en-US"/>
              <a:t> 비밀번호가 틀리면 틀리다고 메시지 창이 나오고 그게 아니라면 방에 입장 하게 됩니다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게임방</a:t>
            </a:r>
            <a:r>
              <a:rPr lang="en-US" altLang="ko-KR"/>
              <a:t> UI</a:t>
            </a:r>
            <a:r>
              <a:rPr lang="ko-KR" altLang="en-US"/>
              <a:t>대해 설명하겠습니다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처음 방에 에 들어 왔을때 </a:t>
            </a:r>
            <a:r>
              <a:rPr lang="en-US" altLang="ko-KR"/>
              <a:t>UI</a:t>
            </a:r>
            <a:r>
              <a:rPr lang="ko-KR" altLang="en-US"/>
              <a:t>입니다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혼자 입장을 하게 되면 게임이 진행이 안되게 래디 버튼을 비활성화 상태입니다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그리고 상대방 유저가 입장하게 되면 래디 버튼이 활성화 되는걸 보실수있습니다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게임방안에 채팅하는 모습입니다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만약 상대방이 래디버튼을 누르면 네모칸안에 보시는거와같이 아임래디라는 걸로 바뀌는걸 확인 하실수있습니다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 또한 채팅창에 래디 언래디라고 표시도 같이 해줍니다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7.</a:t>
            </a:r>
            <a:r>
              <a:rPr lang="ko-KR" altLang="en-US"/>
              <a:t> 양 쪽 유저가 래디를 모두 하게 되면 게임이 진행이 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게임 </a:t>
            </a:r>
            <a:r>
              <a:rPr lang="en-US" altLang="ko-KR"/>
              <a:t>UI</a:t>
            </a:r>
            <a:r>
              <a:rPr lang="ko-KR" altLang="en-US"/>
              <a:t>대해 설명하겠습니다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게임 </a:t>
            </a:r>
            <a:r>
              <a:rPr lang="en-US" altLang="ko-KR"/>
              <a:t>UI</a:t>
            </a:r>
            <a:r>
              <a:rPr lang="ko-KR" altLang="en-US"/>
              <a:t>에 대한 설명입니다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현재 플레이 하고 있는 상대방의 점수를 표시해주는 곳입니다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현재 플레이 유저의 </a:t>
            </a:r>
            <a:r>
              <a:rPr lang="en-US" altLang="ko-KR"/>
              <a:t>HP</a:t>
            </a:r>
            <a:r>
              <a:rPr lang="ko-KR" altLang="en-US"/>
              <a:t>바입니다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현재 먹은 코인의 수와 젤리의 갯수를 표시해주는 곳입니다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다음 시연으로 넘어가겠습니다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프로그램 시연입니다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프로젝트 진행시 미흡한점입니다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아쉽고 미흡한점이 많기는 하지만 그중 </a:t>
            </a:r>
            <a:r>
              <a:rPr lang="en-US" altLang="ko-KR"/>
              <a:t>3</a:t>
            </a:r>
            <a:r>
              <a:rPr lang="ko-KR" altLang="en-US"/>
              <a:t>가지 정도만 이야기 하면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첫쨰</a:t>
            </a:r>
            <a:r>
              <a:rPr lang="en-US" altLang="ko-KR"/>
              <a:t>.</a:t>
            </a:r>
            <a:r>
              <a:rPr lang="ko-KR" altLang="en-US"/>
              <a:t> 방을 여러개를 돌려 게임을 플레이 하면 가끔 다른 방의 정보를 인식해서 제대로 구현이 안되는점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둘째</a:t>
            </a:r>
            <a:r>
              <a:rPr lang="en-US" altLang="ko-KR"/>
              <a:t>.</a:t>
            </a:r>
            <a:r>
              <a:rPr lang="ko-KR" altLang="en-US"/>
              <a:t> 처음 제작은 한방에 </a:t>
            </a:r>
            <a:r>
              <a:rPr lang="en-US" altLang="ko-KR"/>
              <a:t>3~4</a:t>
            </a:r>
            <a:r>
              <a:rPr lang="ko-KR" altLang="en-US"/>
              <a:t>인용을 하려했으나 </a:t>
            </a:r>
            <a:r>
              <a:rPr lang="en-US" altLang="ko-KR"/>
              <a:t>2</a:t>
            </a:r>
            <a:r>
              <a:rPr lang="ko-KR" altLang="en-US"/>
              <a:t>인용 밖에 구현이 안된다는점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셋째</a:t>
            </a:r>
            <a:r>
              <a:rPr lang="en-US" altLang="ko-KR"/>
              <a:t>.</a:t>
            </a:r>
            <a:r>
              <a:rPr lang="ko-KR" altLang="en-US"/>
              <a:t> 게임 도중에 일시정지 또는 나가기를 할 수 없는 점</a:t>
            </a:r>
            <a:r>
              <a:rPr lang="en-US" altLang="ko-KR"/>
              <a:t>.</a:t>
            </a:r>
            <a:r>
              <a:rPr lang="ko-KR" altLang="en-US"/>
              <a:t> 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 팀원 소감으로 넘어가겠습니다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쿠키런의 기획의도와 개발과정을 시작으로 쿠키런의 설계 및 기능 마지막으로는 개선사항 및 소감 질의응답 순으로 진행 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다음 쿠키런에 대해 알아보겠습니다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이번 프로젝트를 진행 하면서 느낀 소감입니다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보시는거와같이 각 팀원들의 느낌점을 적어 놓았고 저의 느낌점을 이야기하면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처음팀이 정해지고 약 </a:t>
            </a:r>
            <a:r>
              <a:rPr lang="en-US" altLang="ko-KR"/>
              <a:t>3</a:t>
            </a:r>
            <a:r>
              <a:rPr lang="ko-KR" altLang="en-US"/>
              <a:t>주간 프로젝트를 진행 하면서 잠도 못잔날도 많았고</a:t>
            </a:r>
            <a:r>
              <a:rPr lang="en-US" altLang="ko-KR"/>
              <a:t>,</a:t>
            </a:r>
            <a:r>
              <a:rPr lang="ko-KR" altLang="en-US"/>
              <a:t> 에러때문에 짜증도 났지만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팀원들과 분위기 좋게 지내고 친해지는 계기가 된것같아서 너무 좋았습니다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또한 약 </a:t>
            </a:r>
            <a:r>
              <a:rPr lang="en-US" altLang="ko-KR"/>
              <a:t>2</a:t>
            </a:r>
            <a:r>
              <a:rPr lang="ko-KR" altLang="en-US"/>
              <a:t>달정도 배운 것만으로도 이정도 구현이 가능 하다는 것이 많이 신기했고</a:t>
            </a:r>
            <a:r>
              <a:rPr lang="en-US" altLang="ko-KR"/>
              <a:t>,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프로젝트 하면서 아직 공부 할게 많다는걸 한번 더 느꼈습니다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그러면 마지막으로 질의 응답으로 넘어가겠습니다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질문 사항 받겠습니다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더이상 없으시면 이만 어쩌다 한 팀 의 쿠키런 프로젝트 발표를 마치겠습니다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감사합니다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감사합니다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Thank</a:t>
            </a:r>
            <a:r>
              <a:rPr lang="ko-KR" altLang="en-US"/>
              <a:t> </a:t>
            </a:r>
            <a:r>
              <a:rPr lang="en-US" altLang="ko-KR"/>
              <a:t>you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쿠키런 이란 무엇일까요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쿠키런이란 아래 영상에 보시는거와 같이 모바일 러닝 액션 게임으로 점프와 슬라이드를 이용해서 장애물을 피해 달리면서 젤리는 먹어 점수를 얻는 게임입니다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기획의도에 대해 알아보겠습니다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기획의도 입니다</a:t>
            </a:r>
            <a:r>
              <a:rPr lang="en-US" altLang="ko-KR"/>
              <a:t>.</a:t>
            </a:r>
            <a:endParaRPr lang="en-US" altLang="ko-KR"/>
          </a:p>
          <a:p>
            <a:pPr marL="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처음 자바를 입문한 </a:t>
            </a:r>
            <a:r>
              <a:rPr lang="en-US" altLang="ko-KR"/>
              <a:t>3</a:t>
            </a:r>
            <a:r>
              <a:rPr lang="ko-KR" altLang="en-US"/>
              <a:t>월</a:t>
            </a:r>
            <a:r>
              <a:rPr lang="en-US" altLang="ko-KR"/>
              <a:t>25</a:t>
            </a:r>
            <a:r>
              <a:rPr lang="ko-KR" altLang="en-US"/>
              <a:t>일 부터 지금까지 배운 내용</a:t>
            </a:r>
            <a:r>
              <a:rPr lang="en-US" altLang="ko-KR"/>
              <a:t>(If</a:t>
            </a:r>
            <a:r>
              <a:rPr lang="ko-KR" altLang="en-US"/>
              <a:t>문</a:t>
            </a:r>
            <a:r>
              <a:rPr lang="en-US" altLang="ko-KR"/>
              <a:t>, For</a:t>
            </a:r>
            <a:r>
              <a:rPr lang="ko-KR" altLang="en-US"/>
              <a:t>문</a:t>
            </a:r>
            <a:r>
              <a:rPr lang="en-US" altLang="ko-KR"/>
              <a:t>, Theade, DB, Network, Frame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을 종합적으로 모두 사용 가능한 프로젝트을 진행 하고 싶었고</a:t>
            </a:r>
            <a:r>
              <a:rPr lang="en-US" altLang="ko-KR"/>
              <a:t>,</a:t>
            </a:r>
            <a:r>
              <a:rPr lang="ko-KR" altLang="en-US"/>
              <a:t> 이왕 만들꺼면 강사님께서 샘플로 보여주지 않았던 주제해보싶다고 하여 무엇을 할까 고민을 하다 쿠키런을 해보자라는 의견이 나와서 기획을 하게 되었습니다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개발 환경에 대해 알아보겠습니다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개발 환경입니다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우리가 사랑하고 오타를 바로 잡아주지만 뭔가 살짝 불편한 이클립스</a:t>
            </a:r>
            <a:endParaRPr lang="en-US" altLang="ko-KR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아직 잘은 모르겠지만 너무 신기한 오라클 데이터베이스</a:t>
            </a: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이제 앞으로 우리와 평생 함께 해야되는 데스크탑과 노트북을 이용해서 개발 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다음 개발 과정에 대해서 알아보겠습니다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개발 과정입니다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위와 보시는거와 같이 처음 프레임 구현으로 시작하여 </a:t>
            </a:r>
            <a:r>
              <a:rPr lang="en-US" altLang="ko-KR"/>
              <a:t>DB Table</a:t>
            </a:r>
            <a:r>
              <a:rPr lang="ko-KR" altLang="en-US"/>
              <a:t>제작 로그인 회원가입관련 기능 게임 로비</a:t>
            </a:r>
            <a:r>
              <a:rPr lang="en-US" altLang="ko-KR"/>
              <a:t>,</a:t>
            </a:r>
            <a:r>
              <a:rPr lang="ko-KR" altLang="en-US"/>
              <a:t> 게임방</a:t>
            </a:r>
            <a:r>
              <a:rPr lang="en-US" altLang="ko-KR"/>
              <a:t>,</a:t>
            </a:r>
            <a:r>
              <a:rPr lang="ko-KR" altLang="en-US"/>
              <a:t> 게임 구현 식으로 진행하였습니다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뒤에서 자세하게 설명을 하겠지만 간략하게 몇가지 기능들 설명 하면 프레임은 크게 </a:t>
            </a:r>
            <a:r>
              <a:rPr lang="en-US" altLang="ko-KR"/>
              <a:t>4</a:t>
            </a:r>
            <a:r>
              <a:rPr lang="ko-KR" altLang="en-US"/>
              <a:t>가지로 나뉩니다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회원가입</a:t>
            </a:r>
            <a:r>
              <a:rPr lang="en-US" altLang="ko-KR"/>
              <a:t>,</a:t>
            </a:r>
            <a:r>
              <a:rPr lang="ko-KR" altLang="en-US"/>
              <a:t> 로비</a:t>
            </a:r>
            <a:r>
              <a:rPr lang="en-US" altLang="ko-KR"/>
              <a:t>,</a:t>
            </a:r>
            <a:r>
              <a:rPr lang="ko-KR" altLang="en-US"/>
              <a:t> 게임대기방</a:t>
            </a:r>
            <a:r>
              <a:rPr lang="en-US" altLang="ko-KR"/>
              <a:t>,</a:t>
            </a:r>
            <a:r>
              <a:rPr lang="ko-KR" altLang="en-US"/>
              <a:t> 게임창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회원가입을 위한 이메일 인증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채팅을 위한 네트워크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6.</a:t>
            </a:r>
            <a:r>
              <a:rPr lang="ko-KR" altLang="en-US"/>
              <a:t> 랭킹 접속자목록 방정보등등에 관한정보을 담고있는 데이터 베이스 등이 있습니다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다음 플로우차트에 대해 설명하겠습니다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다음에는 </a:t>
            </a:r>
            <a:r>
              <a:rPr lang="en-US" altLang="ko-KR"/>
              <a:t>DB </a:t>
            </a:r>
            <a:r>
              <a:rPr lang="ko-KR" altLang="en-US"/>
              <a:t>및 </a:t>
            </a:r>
            <a:r>
              <a:rPr lang="en-US" altLang="ko-KR"/>
              <a:t>UI </a:t>
            </a:r>
            <a:r>
              <a:rPr lang="ko-KR" altLang="en-US"/>
              <a:t>소개를 진행하겠습니다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다음으로 전체적인흐름도 플로우 차트에 대해서 설명하겠습니다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저희는 두가지 유저로 놔눠집니다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첫째 신규유저 신규유저같은 경우는 새롭게 회원가입을 하면 그정보는 게임유저라는 데이터베이스에 저장을합니다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둘째 기존유저 기존유저는 신규유저와 다르게 회원가입을 하지 않고 로그인을 하게되면 그에 대한 정보가 조인테이블 데이터베이스에 정보가 넘어가게 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4.</a:t>
            </a:r>
            <a:r>
              <a:rPr lang="ko-KR" altLang="en-US"/>
              <a:t> 또 유저가 방을 만들면 방에 대한 정보는 룸테이블이라는 데이터 베이스에 저장이되고</a:t>
            </a:r>
            <a:r>
              <a:rPr lang="en-US" altLang="ko-KR"/>
              <a:t>,</a:t>
            </a:r>
            <a:r>
              <a:rPr lang="ko-KR" altLang="en-US"/>
              <a:t>  만드러진 방안에 아무도 없게 되면 그방은 처음상태로 초기화가 진행 됩니다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5.</a:t>
            </a:r>
            <a:r>
              <a:rPr lang="ko-KR" altLang="en-US"/>
              <a:t> 만약 유저가 게임을 진행을 하게되면 게임에서 진행 되었던 점수와</a:t>
            </a:r>
            <a:r>
              <a:rPr lang="en-US" altLang="ko-KR"/>
              <a:t>,</a:t>
            </a:r>
            <a:r>
              <a:rPr lang="ko-KR" altLang="en-US"/>
              <a:t> 코인은 게임유저 데이터베이스로 넘겨서 기록을 갱신함과 동시에 기존에 플레이 했던 방은 초기화가 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로그인 버튼을 누르면 현재있는 </a:t>
            </a:r>
            <a:r>
              <a:rPr lang="en-US" altLang="ko-KR"/>
              <a:t>Text</a:t>
            </a:r>
            <a:r>
              <a:rPr lang="ko-KR" altLang="en-US"/>
              <a:t>의 값과 게임유저 디비 안에있는 </a:t>
            </a:r>
            <a:r>
              <a:rPr lang="en-US" altLang="ko-KR"/>
              <a:t>ID</a:t>
            </a:r>
            <a:r>
              <a:rPr lang="ko-KR" altLang="en-US"/>
              <a:t>를 비교하여 똑같으면 그 에대한 정보를 넘겨줍니다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다음 데이터베이스 테이블에 대해서 이야기하겠습니다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4CF3BD-6CE2-4172-92ED-A04CCFD36ADD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91EB-DD4A-411E-BCB0-8D1E0750E0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A523A3-9842-4102-A776-68A2B4978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E632D-A4F4-4A89-992F-64BCA50D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F1C84-1A73-4C82-9AB1-C888F5D5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D25925-910A-4B64-9600-CF9B4F4B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94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9CDDE-900D-4AE7-8427-F74941B7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AE1458-5767-4FA8-AA69-A718BCF0B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1D0D6-91F7-4798-9F05-EEFDB491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3D4FED-3982-4522-9150-4C3766AE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5141-507E-4F50-B57C-0A1CF7FB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3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3D8469-0752-419F-A08F-FA4FFD090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22EAA8-7062-486D-BD5E-5C962380D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D416F5-A2E0-4A1B-9528-E6C77636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D6700A-B2F2-480E-BDCD-556E01075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4FF25C-2789-4533-99BD-96A7D2DE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14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44A7F-D613-47F8-BBD3-9E3828DB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1D13E-9E92-4F05-A8CE-0D29A37F3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235F6C-8550-493E-89F8-CF88F7EAB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6CBFF-A125-4592-9D08-641BD89F9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78CB98-320F-4C91-939B-C8206445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16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79E05-D5CB-4DD9-ADB9-F20157BE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442402-3E99-4D7D-A940-D71B69371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20749A-4B83-46EC-B09D-92EF5FB6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A1F728-5A25-4472-906B-EB5736022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FF76FE-2365-4A8C-B144-A2BED0B5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5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F5F69-2EBF-4101-BE41-74212EF6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4B8FCC-3809-40F8-90A2-86C41531F7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F15A3A-9E70-4069-B4C2-6683660B0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0638F-DE92-4DC2-9C00-C4665B671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813AFC-E71D-4AEB-938C-6F6F5725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219684-611C-4E11-8D6C-838D14EB5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300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F32A9-7F3A-4ADC-8E77-99A734FFD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98D929-BE30-4F21-8B2E-092C79DE4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AF2E33-6F64-41A7-B98C-DCF70A680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B1F778-313E-4C6D-9BE0-4176B21A9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B433D4-9475-4FF4-A77C-5163AF71ED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6D6324-9DC7-442F-9F9D-858417AC6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72AA13-B58D-4FFA-81A0-6B498007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02B9AF-A143-4FA0-9EDD-32C8B3EE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890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45DDB-60B6-4F8B-8251-1C4BC7C7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65842B5-7113-4B6D-8F92-B5AAB5B76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7396F6-484E-4997-BFD0-1D92B090A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B40A5A-EDE9-413C-9E37-336524DD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65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DDF18F-D526-4393-B016-651A5A8D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D5C2D1D-CC9F-4A6F-B30A-6BBC904C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5D7FE-329A-46B9-A929-2C0388399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82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AA656-D8B4-4A4B-95C0-C29C9124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041B48-89E1-41A0-B4CE-8DE2B50D9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4FAB0C-F285-4FA1-B578-C17843E3F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F50075-DD0A-4BD5-9301-B4740FB3E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1BA836-7BA9-41A7-A144-E3C75B8B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B7FDE2-5FE9-44B1-AAA7-26FDE79F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593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C980D-45E7-486C-826A-29ABC6C7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9D1024-87D1-4A2B-BD42-668EDEB5F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6E4846-FE35-4223-B16E-DE16013F8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171E7F-845B-43E9-B0CC-57E627553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B7E92A-536D-4850-9F2F-B9FDAF2D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9D1EA-BEBA-4D92-8327-832FF74A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5748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9BA8EE-90B0-4E96-8521-F6AF7F72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164827-8732-45D8-A26B-2317E6C38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49DFB-03B4-4B98-97D2-26659366E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8F884-67D2-40E0-A86D-9F1E66890E30}" type="datetimeFigureOut">
              <a:rPr lang="ko-KR" altLang="en-US" smtClean="0"/>
              <a:t>2020-05-21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08B82E-E5F4-4E0A-95E8-74C1C6819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C13082-A41E-4ED2-A551-C65F8F054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3A0C9-A020-4BF8-B7B7-B18A2ECA2A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66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gif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1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1.png"  /><Relationship Id="rId11" Type="http://schemas.openxmlformats.org/officeDocument/2006/relationships/image" Target="../media/image32.png"  /><Relationship Id="rId12" Type="http://schemas.openxmlformats.org/officeDocument/2006/relationships/image" Target="../media/image33.png"  /><Relationship Id="rId13" Type="http://schemas.openxmlformats.org/officeDocument/2006/relationships/image" Target="../media/image34.png"  /><Relationship Id="rId14" Type="http://schemas.openxmlformats.org/officeDocument/2006/relationships/image" Target="../media/image35.png"  /><Relationship Id="rId15" Type="http://schemas.openxmlformats.org/officeDocument/2006/relationships/image" Target="../media/image36.png"  /><Relationship Id="rId16" Type="http://schemas.openxmlformats.org/officeDocument/2006/relationships/image" Target="../media/image37.png"  /><Relationship Id="rId17" Type="http://schemas.openxmlformats.org/officeDocument/2006/relationships/image" Target="../media/image38.png"  /><Relationship Id="rId18" Type="http://schemas.openxmlformats.org/officeDocument/2006/relationships/image" Target="../media/image39.png"  /><Relationship Id="rId19" Type="http://schemas.openxmlformats.org/officeDocument/2006/relationships/image" Target="../media/image40.png"  /><Relationship Id="rId2" Type="http://schemas.openxmlformats.org/officeDocument/2006/relationships/notesSlide" Target="../notesSlides/notesSlide13.xml"  /><Relationship Id="rId20" Type="http://schemas.openxmlformats.org/officeDocument/2006/relationships/image" Target="../media/image41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Relationship Id="rId7" Type="http://schemas.openxmlformats.org/officeDocument/2006/relationships/image" Target="../media/image28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13" Type="http://schemas.openxmlformats.org/officeDocument/2006/relationships/image" Target="../media/image51.png"  /><Relationship Id="rId14" Type="http://schemas.openxmlformats.org/officeDocument/2006/relationships/image" Target="../media/image52.png"  /><Relationship Id="rId15" Type="http://schemas.openxmlformats.org/officeDocument/2006/relationships/image" Target="../media/image53.png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4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4.png"  /><Relationship Id="rId7" Type="http://schemas.openxmlformats.org/officeDocument/2006/relationships/image" Target="../media/image45.png"  /><Relationship Id="rId8" Type="http://schemas.openxmlformats.org/officeDocument/2006/relationships/image" Target="../media/image46.png"  /><Relationship Id="rId9" Type="http://schemas.openxmlformats.org/officeDocument/2006/relationships/image" Target="../media/image4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56.png"  /><Relationship Id="rId6" Type="http://schemas.openxmlformats.org/officeDocument/2006/relationships/image" Target="../media/image5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image" Target="../media/image60.png"  /><Relationship Id="rId6" Type="http://schemas.openxmlformats.org/officeDocument/2006/relationships/image" Target="../media/image61.png"  /><Relationship Id="rId7" Type="http://schemas.openxmlformats.org/officeDocument/2006/relationships/image" Target="../media/image6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6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65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10" Type="http://schemas.openxmlformats.org/officeDocument/2006/relationships/image" Target="../media/image68.png"  /><Relationship Id="rId11" Type="http://schemas.openxmlformats.org/officeDocument/2006/relationships/image" Target="../media/image68.png"  /><Relationship Id="rId12" Type="http://schemas.openxmlformats.org/officeDocument/2006/relationships/image" Target="../media/image68.png"  /><Relationship Id="rId13" Type="http://schemas.openxmlformats.org/officeDocument/2006/relationships/image" Target="../media/image68.png"  /><Relationship Id="rId14" Type="http://schemas.openxmlformats.org/officeDocument/2006/relationships/image" Target="../media/image68.png"  /><Relationship Id="rId15" Type="http://schemas.openxmlformats.org/officeDocument/2006/relationships/image" Target="../media/image68.png"  /><Relationship Id="rId16" Type="http://schemas.openxmlformats.org/officeDocument/2006/relationships/image" Target="../media/image68.png"  /><Relationship Id="rId17" Type="http://schemas.openxmlformats.org/officeDocument/2006/relationships/image" Target="../media/image68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7.png"  /><Relationship Id="rId6" Type="http://schemas.openxmlformats.org/officeDocument/2006/relationships/image" Target="../media/image67.png"  /><Relationship Id="rId7" Type="http://schemas.openxmlformats.org/officeDocument/2006/relationships/image" Target="../media/image66.png"  /><Relationship Id="rId8" Type="http://schemas.openxmlformats.org/officeDocument/2006/relationships/image" Target="../media/image68.png"  /><Relationship Id="rId9" Type="http://schemas.openxmlformats.org/officeDocument/2006/relationships/image" Target="../media/image6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1.gif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notesSlide" Target="../notesSlides/notesSlide4.xml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comments" Target="../comments/commen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5.png"  /><Relationship Id="rId4" Type="http://schemas.openxmlformats.org/officeDocument/2006/relationships/image" Target="../media/image7.gif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16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7.gif"  /><Relationship Id="rId4" Type="http://schemas.openxmlformats.org/officeDocument/2006/relationships/image" Target="../media/image15.png"  /><Relationship Id="rId5" Type="http://schemas.openxmlformats.org/officeDocument/2006/relationships/image" Target="../media/image15.png"  /><Relationship Id="rId6" Type="http://schemas.openxmlformats.org/officeDocument/2006/relationships/image" Target="../media/image15.png"  /><Relationship Id="rId7" Type="http://schemas.openxmlformats.org/officeDocument/2006/relationships/image" Target="../media/image15.png"  /><Relationship Id="rId8" Type="http://schemas.openxmlformats.org/officeDocument/2006/relationships/image" Target="../media/image15.png"  /><Relationship Id="rId9" Type="http://schemas.openxmlformats.org/officeDocument/2006/relationships/image" Target="../media/image1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1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8.png"  /><Relationship Id="rId4" Type="http://schemas.openxmlformats.org/officeDocument/2006/relationships/image" Target="../media/image1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3FF0E8-4D17-4406-AC88-A96E8527FA5E}"/>
              </a:ext>
            </a:extLst>
          </p:cNvPr>
          <p:cNvSpPr/>
          <p:nvPr/>
        </p:nvSpPr>
        <p:spPr>
          <a:xfrm>
            <a:off x="0" y="0"/>
            <a:ext cx="12220279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519DB9-3BC4-454A-95A1-864ABADC49D8}"/>
              </a:ext>
            </a:extLst>
          </p:cNvPr>
          <p:cNvSpPr/>
          <p:nvPr/>
        </p:nvSpPr>
        <p:spPr>
          <a:xfrm rot="5400000">
            <a:off x="667934" y="1189737"/>
            <a:ext cx="6858002" cy="4478524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7C05C4-8418-44B1-BF34-69BE420A4444}"/>
              </a:ext>
            </a:extLst>
          </p:cNvPr>
          <p:cNvSpPr/>
          <p:nvPr/>
        </p:nvSpPr>
        <p:spPr>
          <a:xfrm>
            <a:off x="2418240" y="2019116"/>
            <a:ext cx="27318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b="1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어쩌다 한 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C59BF1-58EE-42CC-8D25-9532CD784EC8}"/>
              </a:ext>
            </a:extLst>
          </p:cNvPr>
          <p:cNvSpPr/>
          <p:nvPr/>
        </p:nvSpPr>
        <p:spPr>
          <a:xfrm>
            <a:off x="8970137" y="4199133"/>
            <a:ext cx="14467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백 기환</a:t>
            </a:r>
          </a:p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김 대홍</a:t>
            </a:r>
          </a:p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구 자현</a:t>
            </a:r>
          </a:p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김 혜준</a:t>
            </a:r>
          </a:p>
          <a:p>
            <a:pPr>
              <a:defRPr/>
            </a:pPr>
            <a:r>
              <a:rPr lang="ko-KR" altLang="en-US" sz="2400" dirty="0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곽 </a:t>
            </a:r>
            <a:r>
              <a:rPr lang="ko-KR" altLang="en-US" sz="2400" dirty="0" err="1">
                <a:solidFill>
                  <a:srgbClr val="7E553E"/>
                </a:solidFill>
                <a:latin typeface="나눔손글씨 딸에게 엄마가" panose="02000503000000000000" pitchFamily="2" charset="-127"/>
                <a:ea typeface="나눔손글씨 딸에게 엄마가" panose="02000503000000000000" pitchFamily="2" charset="-127"/>
              </a:rPr>
              <a:t>하린</a:t>
            </a:r>
            <a:endParaRPr lang="ko-KR" altLang="en-US" sz="2400" dirty="0">
              <a:solidFill>
                <a:srgbClr val="7E553E"/>
              </a:solidFill>
              <a:latin typeface="나눔손글씨 딸에게 엄마가" panose="02000503000000000000" pitchFamily="2" charset="-127"/>
              <a:ea typeface="나눔손글씨 딸에게 엄마가" panose="020005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151205-C5CB-4518-ADD7-FDF3BD0C0324}"/>
              </a:ext>
            </a:extLst>
          </p:cNvPr>
          <p:cNvSpPr/>
          <p:nvPr/>
        </p:nvSpPr>
        <p:spPr>
          <a:xfrm>
            <a:off x="3752512" y="3028890"/>
            <a:ext cx="2412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- COOKIE</a:t>
            </a:r>
            <a:r>
              <a:rPr lang="ko-KR" altLang="en-US" sz="20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</a:t>
            </a:r>
            <a:r>
              <a:rPr lang="en-US" altLang="ko-KR" sz="20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RUN</a:t>
            </a:r>
            <a:r>
              <a:rPr lang="ko-KR" altLang="en-US" sz="20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프로젝트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17858E-29A7-4E7B-B7A6-F29ECCD04EC0}"/>
              </a:ext>
            </a:extLst>
          </p:cNvPr>
          <p:cNvSpPr/>
          <p:nvPr/>
        </p:nvSpPr>
        <p:spPr>
          <a:xfrm>
            <a:off x="8095066" y="4199133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기획</a:t>
            </a:r>
          </a:p>
        </p:txBody>
      </p:sp>
      <p:pic>
        <p:nvPicPr>
          <p:cNvPr id="11" name="그림 10" descr="그리기이(가) 표시된 사진&#10;&#10;자동 생성된 설명">
            <a:extLst>
              <a:ext uri="{FF2B5EF4-FFF2-40B4-BE49-F238E27FC236}">
                <a16:creationId xmlns:a16="http://schemas.microsoft.com/office/drawing/2014/main" id="{BE733547-462C-440E-82EB-E962C4904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04" y="4952892"/>
            <a:ext cx="1316926" cy="11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6329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그리기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07497" y="833791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DB </a:t>
            </a: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설계</a:t>
            </a:r>
            <a:endParaRPr lang="ko-KR" altLang="en-US" sz="2400" b="1">
              <a:solidFill>
                <a:srgbClr val="685240"/>
              </a:solidFill>
              <a:latin typeface="나눔손글씨 가람연꽃"/>
              <a:ea typeface="나눔손글씨 가람연꽃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194596" y="1631865"/>
          <a:ext cx="7088349" cy="4007871"/>
        </p:xfrm>
        <a:graphic>
          <a:graphicData uri="http://schemas.openxmlformats.org/drawingml/2006/table">
            <a:tbl>
              <a:tblPr firstRow="1" bandRow="1"/>
              <a:tblGrid>
                <a:gridCol w="1772735"/>
                <a:gridCol w="1772358"/>
                <a:gridCol w="1771628"/>
                <a:gridCol w="1771628"/>
              </a:tblGrid>
              <a:tr h="516879"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ea typeface="굴림"/>
                        </a:rPr>
                        <a:t>DB Table</a:t>
                      </a:r>
                      <a:endParaRPr lang="en-US" altLang="ko-KR" sz="1400">
                        <a:solidFill>
                          <a:schemeClr val="tx1"/>
                        </a:solidFill>
                        <a:ea typeface="굴림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  <a:endParaRPr lang="en-US" altLang="ko-KR" sz="1400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gridSpan="3">
                  <a:txBody>
                    <a:bodyPr vert="horz" lIns="86057" tIns="43029" rIns="86057" bIns="43029" anchor="ctr" anchorCtr="0"/>
                    <a:p>
                      <a:pPr algn="ctr">
                        <a:defRPr/>
                      </a:pPr>
                      <a:r>
                        <a:rPr lang="en-US" altLang="ko-KR" sz="2900">
                          <a:solidFill>
                            <a:schemeClr val="tx1"/>
                          </a:solidFill>
                          <a:ea typeface="굴림"/>
                        </a:rPr>
                        <a:t>GAMEUSER</a:t>
                      </a:r>
                      <a:endParaRPr lang="en-US" altLang="ko-KR" sz="2900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86057" marR="86057" marT="43029" marB="43029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495175"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endParaRPr lang="en-US" altLang="ko-KR" sz="14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ap="flat" cmpd="sng" algn="ctr">
                      <a:solidFill>
                        <a:srgbClr val="7e553e"/>
                      </a:solidFill>
                      <a:prstDash val="solid"/>
                      <a:round/>
                      <a:headEnd w="med" len="med"/>
                      <a:tailEnd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gridSpan="3">
                  <a:txBody>
                    <a:bodyPr vert="horz" lIns="86057" tIns="43029" rIns="86057" bIns="43029" anchor="ctr" anchorCtr="0"/>
                    <a:p>
                      <a:pPr algn="ctr">
                        <a:defRPr/>
                      </a:pPr>
                      <a:r>
                        <a:rPr lang="ko-KR" altLang="en-US" sz="23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회원가입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ea typeface="굴림"/>
                        </a:rPr>
                        <a:t>Data Base Table</a:t>
                      </a:r>
                      <a:endParaRPr lang="en-US" altLang="ko-KR" sz="23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86057" marR="86057" marT="43029" marB="43029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272347">
                <a:tc rowSpan="11">
                  <a:txBody>
                    <a:bodyPr vert="horz" lIns="86057" tIns="43029" rIns="86057" bIns="43029" anchor="ctr" anchorCtr="0"/>
                    <a:p>
                      <a:pPr algn="ctr">
                        <a:defRPr/>
                      </a:pPr>
                      <a:r>
                        <a:rPr lang="en-US" altLang="ko-KR" sz="1700" b="1">
                          <a:solidFill>
                            <a:schemeClr val="tx1"/>
                          </a:solidFill>
                          <a:ea typeface="굴림"/>
                        </a:rPr>
                        <a:t>Parameter</a:t>
                      </a:r>
                      <a:endParaRPr lang="en-US" altLang="ko-KR" sz="17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86057" marR="86057" marT="43029" marB="43029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TYPE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EXPLANATION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ID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아이디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NickName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닉네임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PW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비밀번호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PWConfirm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2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차비밀번호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이름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Birth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varchar2(25)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생일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Phonen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연락처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Email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이메일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Score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점수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72347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Coin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3149" tIns="26575" rIns="53149" bIns="2657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코인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3149" marR="53149" marT="26575" marB="2657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12527" y="2142107"/>
            <a:ext cx="8519477" cy="2998527"/>
          </a:xfrm>
          <a:prstGeom prst="rect">
            <a:avLst/>
          </a:prstGeom>
        </p:spPr>
      </p:pic>
      <p:pic>
        <p:nvPicPr>
          <p:cNvPr id="17" name="그림 17" descr="그리기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3827" y="5643075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그리기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07497" y="833791"/>
            <a:ext cx="2174198" cy="450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DB </a:t>
            </a: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설계</a:t>
            </a:r>
            <a:endParaRPr lang="en-US" altLang="ko-KR" sz="2400" b="1">
              <a:solidFill>
                <a:srgbClr val="685240"/>
              </a:solidFill>
              <a:latin typeface="나눔손글씨 가람연꽃"/>
              <a:ea typeface="나눔손글씨 가람연꽃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827131" y="1728179"/>
          <a:ext cx="7360919" cy="4140136"/>
        </p:xfrm>
        <a:graphic>
          <a:graphicData uri="http://schemas.openxmlformats.org/drawingml/2006/table">
            <a:tbl>
              <a:tblPr firstRow="1" bandRow="1"/>
              <a:tblGrid>
                <a:gridCol w="1842149"/>
                <a:gridCol w="1839460"/>
                <a:gridCol w="1839655"/>
                <a:gridCol w="1839655"/>
              </a:tblGrid>
              <a:tr h="515103"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ea typeface="굴림"/>
                        </a:rPr>
                        <a:t>DB Table</a:t>
                      </a:r>
                      <a:endParaRPr lang="en-US" altLang="ko-KR" sz="1500">
                        <a:solidFill>
                          <a:schemeClr val="tx1"/>
                        </a:solidFill>
                        <a:ea typeface="굴림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  <a:endParaRPr lang="en-US" altLang="ko-KR" sz="1500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gridSpan="3"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3000">
                          <a:solidFill>
                            <a:schemeClr val="tx1"/>
                          </a:solidFill>
                          <a:ea typeface="굴림"/>
                        </a:rPr>
                        <a:t>JOINTABLE</a:t>
                      </a:r>
                      <a:endParaRPr lang="en-US" altLang="ko-KR" sz="3000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514189"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endParaRPr lang="en-US" altLang="ko-KR" sz="15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ap="flat" cmpd="sng" algn="ctr">
                      <a:solidFill>
                        <a:srgbClr val="7e553e"/>
                      </a:solidFill>
                      <a:prstDash val="solid"/>
                      <a:round/>
                      <a:headEnd w="med" len="med"/>
                      <a:tailEnd w="med" len="med"/>
                    </a:lnTlToBr>
                    <a:lnBlToT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lToTr>
                    <a:solidFill>
                      <a:srgbClr val="dbd0bb"/>
                    </a:solidFill>
                  </a:tcPr>
                </a:tc>
                <a:tc gridSpan="3"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24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로그인 유저 </a:t>
                      </a:r>
                      <a:r>
                        <a:rPr lang="en-US" altLang="ko-KR" sz="2400" b="1">
                          <a:solidFill>
                            <a:schemeClr val="tx1"/>
                          </a:solidFill>
                          <a:ea typeface="굴림"/>
                        </a:rPr>
                        <a:t>Data Base Table</a:t>
                      </a:r>
                      <a:endParaRPr lang="en-US" altLang="ko-KR" sz="24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282804">
                <a:tc rowSpan="11"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800" b="1">
                          <a:solidFill>
                            <a:schemeClr val="tx1"/>
                          </a:solidFill>
                          <a:ea typeface="굴림"/>
                        </a:rPr>
                        <a:t>Parameter</a:t>
                      </a:r>
                      <a:endParaRPr lang="en-US" altLang="ko-KR" sz="18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TYPE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EXPLANATION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ID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아이디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NickName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닉네임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PW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비밀번호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PWConfirm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2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차비밀번호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이름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Birth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varchar2(25)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생일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Phonen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varchar2(15)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연락처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Email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이메일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Score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점수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8280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Coin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en-US" altLang="ko-KR" sz="11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en-US" altLang="ko-KR" sz="11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5190" tIns="27595" rIns="55190" bIns="27595" anchor="ctr" anchorCtr="0"/>
                    <a:p>
                      <a:pPr algn="ctr">
                        <a:defRPr/>
                      </a:pPr>
                      <a:r>
                        <a:rPr lang="ko-KR" altLang="en-US" sz="11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코인</a:t>
                      </a:r>
                      <a:endParaRPr lang="ko-KR" altLang="en-US" sz="11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5190" marR="55190" marT="27595" marB="275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</a:tbl>
          </a:graphicData>
        </a:graphic>
      </p:graphicFrame>
      <p:grpSp>
        <p:nvGrpSpPr>
          <p:cNvPr id="19" name=""/>
          <p:cNvGrpSpPr/>
          <p:nvPr/>
        </p:nvGrpSpPr>
        <p:grpSpPr>
          <a:xfrm rot="0">
            <a:off x="3680507" y="2232337"/>
            <a:ext cx="7692923" cy="3349210"/>
            <a:chOff x="3661457" y="2308537"/>
            <a:chExt cx="7692923" cy="334921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661457" y="2308537"/>
              <a:ext cx="7692266" cy="1082363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662113" y="3895725"/>
              <a:ext cx="7692266" cy="1762022"/>
            </a:xfrm>
            <a:prstGeom prst="rect">
              <a:avLst/>
            </a:prstGeom>
          </p:spPr>
        </p:pic>
      </p:grpSp>
      <p:pic>
        <p:nvPicPr>
          <p:cNvPr id="18" name="그림 17" descr="그리기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3827" y="5643075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그리기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07497" y="833791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DB </a:t>
            </a: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설계</a:t>
            </a:r>
            <a:endParaRPr lang="ko-KR" altLang="en-US" sz="2400" b="1">
              <a:solidFill>
                <a:srgbClr val="685240"/>
              </a:solidFill>
              <a:latin typeface="나눔손글씨 가람연꽃"/>
              <a:ea typeface="나눔손글씨 가람연꽃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965160" y="1936432"/>
          <a:ext cx="7014210" cy="3406167"/>
        </p:xfrm>
        <a:graphic>
          <a:graphicData uri="http://schemas.openxmlformats.org/drawingml/2006/table">
            <a:tbl>
              <a:tblPr firstRow="1" bandRow="1"/>
              <a:tblGrid>
                <a:gridCol w="1754100"/>
                <a:gridCol w="1754100"/>
                <a:gridCol w="1753005"/>
                <a:gridCol w="1753005"/>
              </a:tblGrid>
              <a:tr h="490841"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ea typeface="굴림"/>
                        </a:rPr>
                        <a:t>DB Table</a:t>
                      </a:r>
                      <a:endParaRPr lang="en-US" altLang="ko-KR" sz="1400">
                        <a:solidFill>
                          <a:schemeClr val="tx1"/>
                        </a:solidFill>
                        <a:ea typeface="굴림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400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  <a:endParaRPr lang="en-US" altLang="ko-KR" sz="1400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gridSpan="3"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2900">
                          <a:solidFill>
                            <a:schemeClr val="tx1"/>
                          </a:solidFill>
                          <a:ea typeface="굴림"/>
                        </a:rPr>
                        <a:t>ROOMTABLE</a:t>
                      </a:r>
                      <a:endParaRPr lang="en-US" altLang="ko-KR" sz="2900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b092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489970"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400" b="1">
                          <a:solidFill>
                            <a:schemeClr val="tx1"/>
                          </a:solidFill>
                          <a:ea typeface="굴림"/>
                        </a:rPr>
                        <a:t>Ecplanation</a:t>
                      </a:r>
                      <a:endParaRPr lang="en-US" altLang="ko-KR" sz="14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gridSpan="3"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ko-KR" altLang="en-US" sz="23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방정보 </a:t>
                      </a:r>
                      <a:r>
                        <a:rPr lang="en-US" altLang="ko-KR" sz="2300" b="1">
                          <a:solidFill>
                            <a:schemeClr val="tx1"/>
                          </a:solidFill>
                          <a:ea typeface="굴림"/>
                        </a:rPr>
                        <a:t>Data Base Table</a:t>
                      </a:r>
                      <a:endParaRPr lang="en-US" altLang="ko-KR" sz="23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</a:tr>
              <a:tr h="269484">
                <a:tc rowSpan="9"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700" b="1">
                          <a:solidFill>
                            <a:schemeClr val="tx1"/>
                          </a:solidFill>
                          <a:ea typeface="굴림"/>
                        </a:rPr>
                        <a:t>Parameter</a:t>
                      </a:r>
                      <a:endParaRPr lang="en-US" altLang="ko-KR" sz="17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0bb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NAME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TYPE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EXPLANATION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6948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RoomNumber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 넘버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6948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RoomName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 이름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6948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RoomPW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varchar2(20)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 비밀번호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6948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SecretRoom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비밀번호방 유무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6948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User1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1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번 유저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6948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User2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varchar2(30)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2</a:t>
                      </a: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번 유저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  <a:tr h="26948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UserCount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방안에 유저 수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8db"/>
                    </a:solidFill>
                  </a:tcPr>
                </a:tc>
              </a:tr>
              <a:tr h="269484">
                <a:tc vMerge="1">
                  <a:txBody>
                    <a:bodyPr/>
                    <a:p>
                      <a:pPr>
                        <a:defRPr/>
                      </a:pP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RoomState</a:t>
                      </a:r>
                      <a:endParaRPr lang="en-US" altLang="ko-KR" sz="1000" b="1">
                        <a:solidFill>
                          <a:schemeClr val="tx1"/>
                        </a:solidFill>
                        <a:ea typeface="굴림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en-US" altLang="ko-KR" sz="1000" b="1">
                          <a:solidFill>
                            <a:schemeClr val="tx1"/>
                          </a:solidFill>
                          <a:ea typeface="굴림"/>
                        </a:rPr>
                        <a:t>number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  <a:tc>
                  <a:txBody>
                    <a:bodyPr vert="horz" lIns="52590" tIns="26295" rIns="52590" bIns="26295" anchor="ctr" anchorCtr="0"/>
                    <a:p>
                      <a:pPr algn="ctr">
                        <a:defRPr/>
                      </a:pPr>
                      <a:r>
                        <a:rPr lang="ko-KR" altLang="en-US" sz="1000" b="1">
                          <a:solidFill>
                            <a:schemeClr val="tx1"/>
                          </a:solidFill>
                          <a:ea typeface="굴림"/>
                          <a:cs typeface="Calibri"/>
                        </a:rPr>
                        <a:t>방상태</a:t>
                      </a:r>
                      <a:endParaRPr lang="ko-KR" altLang="en-US" sz="1000" b="1">
                        <a:solidFill>
                          <a:schemeClr val="tx1"/>
                        </a:solidFill>
                        <a:ea typeface="굴림"/>
                        <a:cs typeface="Calibri"/>
                      </a:endParaRPr>
                    </a:p>
                  </a:txBody>
                  <a:tcPr marL="52590" marR="52590" marT="26295" marB="26295" anchor="ctr">
                    <a:lnL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rgbClr val="ede8db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dec9"/>
                    </a:solidFill>
                  </a:tcPr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 rot="0">
            <a:off x="3574253" y="1802628"/>
            <a:ext cx="7763574" cy="3859962"/>
            <a:chOff x="3574253" y="1802628"/>
            <a:chExt cx="7763574" cy="385996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74253" y="3972871"/>
              <a:ext cx="7763574" cy="16897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574253" y="1802628"/>
              <a:ext cx="7763574" cy="1609800"/>
            </a:xfrm>
            <a:prstGeom prst="rect">
              <a:avLst/>
            </a:prstGeom>
          </p:spPr>
        </p:pic>
      </p:grpSp>
      <p:pic>
        <p:nvPicPr>
          <p:cNvPr id="17" name="그림 17" descr="그리기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43827" y="5643075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37CBEAC-1BC7-45CC-A473-BE75734F1B9E}"/>
              </a:ext>
            </a:extLst>
          </p:cNvPr>
          <p:cNvSpPr txBox="1"/>
          <p:nvPr/>
        </p:nvSpPr>
        <p:spPr>
          <a:xfrm>
            <a:off x="197957" y="591850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UI 및 기능 설명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9686DD0-C5C0-44D4-86EA-E733FAB940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219945" y="1767981"/>
            <a:ext cx="3752165" cy="28283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96B60F5-AA62-4FE6-A34C-0A33BD0402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849942" y="1029906"/>
            <a:ext cx="3869605" cy="5171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BE4A5E-95C8-4AF7-BFD8-1F88DF4D88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916601" y="510915"/>
            <a:ext cx="3758528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6EC4465-4807-4148-978B-B29BF2AA40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6908675" y="1560061"/>
            <a:ext cx="3758472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F0371B1D-3882-4628-A8A4-AEEF7C776AA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907056" y="2586992"/>
            <a:ext cx="3758528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476CB9C-7257-4905-AD11-B368747F9AC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6913419" y="3613923"/>
            <a:ext cx="3758528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74EDA1F3-CE01-4A37-8BB2-4B3764A184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6918350" y="503237"/>
            <a:ext cx="3756909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6A278F2-2AB0-4478-8F04-BF80B303D19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6919937" y="1880401"/>
            <a:ext cx="3758528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8CB084AB-3076-4BA6-932B-DBB28F97060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6929479" y="3248410"/>
            <a:ext cx="3758472" cy="42601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2B0CA90E-693A-43E5-9C2E-BC343D9414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6927900" y="4614457"/>
            <a:ext cx="3756909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B3A0D78-14D9-4DA2-A75F-2AC2AFC0D0C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6926299" y="504223"/>
            <a:ext cx="3756909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6E18353-BF8D-4EB5-82C7-5A94C3959A5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6916768" y="2531276"/>
            <a:ext cx="3756909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CC520B1-DC1A-4EFA-8BF1-9B96669C986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6905675" y="4562922"/>
            <a:ext cx="3758472" cy="42601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A20CC1B7-28EE-43E8-82A4-7A1FE6D7258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6910391" y="1526388"/>
            <a:ext cx="3756965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DAABBBB-1ACC-41B3-AD9B-1164B672C04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lum/>
          </a:blip>
          <a:stretch>
            <a:fillRect/>
          </a:stretch>
        </p:blipFill>
        <p:spPr>
          <a:xfrm>
            <a:off x="7151686" y="2356457"/>
            <a:ext cx="3301439" cy="188557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59E756E-25D1-456D-9C23-42F522928633}"/>
              </a:ext>
            </a:extLst>
          </p:cNvPr>
          <p:cNvSpPr txBox="1"/>
          <p:nvPr/>
        </p:nvSpPr>
        <p:spPr>
          <a:xfrm>
            <a:off x="8062774" y="4422777"/>
            <a:ext cx="1485608" cy="322258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AFB67B-0A7E-41C8-882D-F804BF121082}"/>
              </a:ext>
            </a:extLst>
          </p:cNvPr>
          <p:cNvSpPr txBox="1"/>
          <p:nvPr/>
        </p:nvSpPr>
        <p:spPr>
          <a:xfrm>
            <a:off x="8030979" y="3025579"/>
            <a:ext cx="1390358" cy="266640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87277800-61EE-4306-8CA6-3B6CBC545E6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lum/>
          </a:blip>
          <a:stretch>
            <a:fillRect/>
          </a:stretch>
        </p:blipFill>
        <p:spPr>
          <a:xfrm>
            <a:off x="6912008" y="1524759"/>
            <a:ext cx="3756909" cy="42584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E76214E-ADEF-4E93-8289-005C6ADD41E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lum/>
          </a:blip>
          <a:stretch>
            <a:fillRect/>
          </a:stretch>
        </p:blipFill>
        <p:spPr>
          <a:xfrm>
            <a:off x="6907211" y="1543851"/>
            <a:ext cx="3758528" cy="42600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E4F6AD1-00CB-4CB1-8074-7296056A1F30}"/>
              </a:ext>
            </a:extLst>
          </p:cNvPr>
          <p:cNvSpPr txBox="1"/>
          <p:nvPr/>
        </p:nvSpPr>
        <p:spPr>
          <a:xfrm>
            <a:off x="199544" y="583912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회원가입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0C50A7-7202-417D-8DDF-67F7E1CF0E81}"/>
              </a:ext>
            </a:extLst>
          </p:cNvPr>
          <p:cNvSpPr txBox="1"/>
          <p:nvPr/>
        </p:nvSpPr>
        <p:spPr>
          <a:xfrm>
            <a:off x="3026323" y="3815480"/>
            <a:ext cx="899945" cy="320615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A0ABEE5A-4FBB-4E89-8D54-F75760CC2CD7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7564577" y="3429000"/>
            <a:ext cx="2222222" cy="97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3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3" presetClass="entr" presetSubtype="1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16" presetID="5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5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0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7" presetClass="entr" presetSubtype="1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6" grpId="0" animBg="1"/>
      <p:bldP spid="66" grpId="1" animBg="1"/>
      <p:bldP spid="67" grpId="0" animBg="1"/>
      <p:bldP spid="67" grpId="1" animBg="1"/>
      <p:bldP spid="70" grpId="0" animBg="1"/>
      <p:bldP spid="71" grpId="0" uiExpand="1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F77C5-C3DA-49FD-AA14-FD5BDED4D219}"/>
              </a:ext>
            </a:extLst>
          </p:cNvPr>
          <p:cNvSpPr txBox="1"/>
          <p:nvPr/>
        </p:nvSpPr>
        <p:spPr>
          <a:xfrm>
            <a:off x="197957" y="591850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UI 및 기능 설명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9980236-02E5-42D5-A051-4FF5D9BD6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102123" y="1948847"/>
            <a:ext cx="3752165" cy="28283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FE1FD77-7D60-4B55-8C6D-DAF8C7E40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269460" y="3367244"/>
            <a:ext cx="3282349" cy="16443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BF808CF-345A-4098-BB19-04DAC31158DE}"/>
              </a:ext>
            </a:extLst>
          </p:cNvPr>
          <p:cNvSpPr txBox="1"/>
          <p:nvPr/>
        </p:nvSpPr>
        <p:spPr>
          <a:xfrm>
            <a:off x="1997911" y="4339246"/>
            <a:ext cx="899945" cy="320615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D9F207-6B9C-498D-8CBD-850329AF197D}"/>
              </a:ext>
            </a:extLst>
          </p:cNvPr>
          <p:cNvSpPr txBox="1"/>
          <p:nvPr/>
        </p:nvSpPr>
        <p:spPr>
          <a:xfrm>
            <a:off x="196368" y="591849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ID</a:t>
            </a: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찾기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33C825B-88F9-4E04-987E-A1D4583CEC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68816" y="1725503"/>
            <a:ext cx="3282950" cy="16446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A6461DD-6DD1-410D-96AD-4F8F7C1A74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7266242" y="2854349"/>
            <a:ext cx="3282349" cy="16443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61B0983-E12D-45A1-BD2B-A3EAFF590C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618169" y="1744556"/>
            <a:ext cx="2615720" cy="1111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1B2B8AA-CE4E-426A-A994-4699856126A0}"/>
              </a:ext>
            </a:extLst>
          </p:cNvPr>
          <p:cNvSpPr txBox="1"/>
          <p:nvPr/>
        </p:nvSpPr>
        <p:spPr>
          <a:xfrm>
            <a:off x="183669" y="599788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PW</a:t>
            </a: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찾기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6B2AFA-2DD0-427C-BF6E-2EEAB92D3A13}"/>
              </a:ext>
            </a:extLst>
          </p:cNvPr>
          <p:cNvSpPr txBox="1"/>
          <p:nvPr/>
        </p:nvSpPr>
        <p:spPr>
          <a:xfrm>
            <a:off x="2902786" y="4340833"/>
            <a:ext cx="899945" cy="320615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BB4E0B9-BFAF-4A21-B03C-17AC3DD98F2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7278264" y="1712164"/>
            <a:ext cx="3282349" cy="16443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D6202560-99EA-467D-B9EC-DE800AAB2B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7273432" y="3354278"/>
            <a:ext cx="3282349" cy="16427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6AC43FE6-AB3C-4BC4-9A1B-39898045E3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7609024" y="1712803"/>
            <a:ext cx="2615720" cy="1111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7FAE93B-9278-4885-B57E-7290EBE1A7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7256116" y="2832123"/>
            <a:ext cx="3282349" cy="14030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563499C-CEF2-472F-90C0-06164435AC1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7610823" y="3292568"/>
            <a:ext cx="2501462" cy="1111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C0B8851-2B3E-48C9-8475-2D5687E424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7615131" y="2192331"/>
            <a:ext cx="2501462" cy="111104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0DA9D7D-B3CB-4142-BB1D-8BAA8D86B3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506940" y="2062054"/>
            <a:ext cx="2895600" cy="111125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C7DE079-A22A-4FD4-B720-F70C2095F47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735540" y="3173303"/>
            <a:ext cx="2501900" cy="111125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0098C157-D770-43CE-AC4C-37D00FD0F54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083699" y="761493"/>
            <a:ext cx="6630325" cy="56967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ACD68C1-5C77-4220-886C-B11B52E5A377}"/>
              </a:ext>
            </a:extLst>
          </p:cNvPr>
          <p:cNvSpPr txBox="1"/>
          <p:nvPr/>
        </p:nvSpPr>
        <p:spPr>
          <a:xfrm>
            <a:off x="193194" y="595025"/>
            <a:ext cx="2368720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685240">
                    <a:alpha val="100000"/>
                  </a:srgb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로그인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A9884C-F0D2-4E2E-B4A5-43D385C5FA63}"/>
              </a:ext>
            </a:extLst>
          </p:cNvPr>
          <p:cNvSpPr txBox="1"/>
          <p:nvPr/>
        </p:nvSpPr>
        <p:spPr>
          <a:xfrm>
            <a:off x="2002673" y="4002696"/>
            <a:ext cx="899945" cy="320615"/>
          </a:xfrm>
          <a:prstGeom prst="rect">
            <a:avLst/>
          </a:prstGeom>
          <a:noFill/>
          <a:ln w="25452" cap="flat" cmpd="sng" algn="ctr">
            <a:solidFill>
              <a:srgbClr val="FF0000"/>
            </a:solidFill>
            <a:prstDash val="solid"/>
            <a:miter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77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25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8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3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5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24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 autoUpdateAnimBg="0"/>
      <p:bldP spid="31" grpId="1" animBg="1"/>
      <p:bldP spid="32" grpId="0" animBg="1"/>
      <p:bldP spid="32" grpId="1" animBg="1"/>
      <p:bldP spid="36" grpId="0" animBg="1"/>
      <p:bldP spid="36" grpId="1" animBg="1"/>
      <p:bldP spid="37" grpId="0" animBg="1"/>
      <p:bldP spid="37" grpId="1" animBg="1"/>
      <p:bldP spid="47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5EBED-1BCB-4EF5-8337-DBEA43FFF35D}"/>
              </a:ext>
            </a:extLst>
          </p:cNvPr>
          <p:cNvSpPr txBox="1"/>
          <p:nvPr/>
        </p:nvSpPr>
        <p:spPr>
          <a:xfrm>
            <a:off x="196346" y="720363"/>
            <a:ext cx="272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UI </a:t>
            </a:r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및 기능설명</a:t>
            </a:r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 </a:t>
            </a:r>
            <a:r>
              <a:rPr lang="en-US" altLang="ko-KR" sz="20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-  Lobby</a:t>
            </a:r>
            <a:endParaRPr lang="ko-KR" altLang="en-US" sz="2400" b="1" dirty="0">
              <a:solidFill>
                <a:srgbClr val="6852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33D598-D305-43FE-B505-37F7456C3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79" y="951196"/>
            <a:ext cx="6460019" cy="55638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0588D5-DCD1-46B8-9CF5-587145D0802B}"/>
              </a:ext>
            </a:extLst>
          </p:cNvPr>
          <p:cNvSpPr/>
          <p:nvPr/>
        </p:nvSpPr>
        <p:spPr>
          <a:xfrm>
            <a:off x="3085228" y="1310112"/>
            <a:ext cx="1442434" cy="1278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22375F-D244-4FF6-8061-D5A957307CFF}"/>
              </a:ext>
            </a:extLst>
          </p:cNvPr>
          <p:cNvSpPr/>
          <p:nvPr/>
        </p:nvSpPr>
        <p:spPr>
          <a:xfrm>
            <a:off x="3046591" y="2653480"/>
            <a:ext cx="1532586" cy="10941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2B8B04-EC6F-4B90-8A67-22F038E3068B}"/>
              </a:ext>
            </a:extLst>
          </p:cNvPr>
          <p:cNvSpPr/>
          <p:nvPr/>
        </p:nvSpPr>
        <p:spPr>
          <a:xfrm>
            <a:off x="3072348" y="3812042"/>
            <a:ext cx="1481071" cy="2396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040A468-E324-4625-B8D9-3D80078D8CA1}"/>
              </a:ext>
            </a:extLst>
          </p:cNvPr>
          <p:cNvSpPr/>
          <p:nvPr/>
        </p:nvSpPr>
        <p:spPr>
          <a:xfrm>
            <a:off x="4604935" y="4482281"/>
            <a:ext cx="4546243" cy="1635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52849A-8131-435C-B72E-5883B4ED8DE6}"/>
              </a:ext>
            </a:extLst>
          </p:cNvPr>
          <p:cNvSpPr/>
          <p:nvPr/>
        </p:nvSpPr>
        <p:spPr>
          <a:xfrm>
            <a:off x="6878056" y="2267114"/>
            <a:ext cx="2182970" cy="669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31813FD6-097B-417B-9391-869BA01D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41" y="2507431"/>
            <a:ext cx="281940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55103D-D7A5-45BD-AA0E-1941ED038BE0}"/>
              </a:ext>
            </a:extLst>
          </p:cNvPr>
          <p:cNvSpPr/>
          <p:nvPr/>
        </p:nvSpPr>
        <p:spPr>
          <a:xfrm>
            <a:off x="4604935" y="2267114"/>
            <a:ext cx="2273121" cy="669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AD7AD8D4-52BE-4454-AFE2-D4D31535D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50" y="2980636"/>
            <a:ext cx="2154556" cy="887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5C83595-895D-4DB7-AD0C-630D5A050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655" y="3160599"/>
            <a:ext cx="248637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6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5EBED-1BCB-4EF5-8337-DBEA43FFF35D}"/>
              </a:ext>
            </a:extLst>
          </p:cNvPr>
          <p:cNvSpPr txBox="1"/>
          <p:nvPr/>
        </p:nvSpPr>
        <p:spPr>
          <a:xfrm>
            <a:off x="196346" y="720363"/>
            <a:ext cx="272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UI </a:t>
            </a:r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및 기능설명</a:t>
            </a:r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 </a:t>
            </a:r>
            <a:r>
              <a:rPr lang="en-US" altLang="ko-KR" sz="20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-  Room</a:t>
            </a:r>
            <a:endParaRPr lang="ko-KR" altLang="en-US" sz="2400" b="1" dirty="0">
              <a:solidFill>
                <a:srgbClr val="6852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74D1973-CE31-4422-9AED-DDE9F62E0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96" y="1431630"/>
            <a:ext cx="6611273" cy="472506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001D15-A3FC-48A0-AE87-76F21721E2F9}"/>
              </a:ext>
            </a:extLst>
          </p:cNvPr>
          <p:cNvSpPr/>
          <p:nvPr/>
        </p:nvSpPr>
        <p:spPr>
          <a:xfrm>
            <a:off x="3155325" y="4756856"/>
            <a:ext cx="1455312" cy="6825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BAD49A0-41CA-4D6F-A24D-7D62A2A68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96" y="1450683"/>
            <a:ext cx="6611273" cy="468695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B8FAB5-14C5-489B-A977-85C589DB8197}"/>
              </a:ext>
            </a:extLst>
          </p:cNvPr>
          <p:cNvSpPr/>
          <p:nvPr/>
        </p:nvSpPr>
        <p:spPr>
          <a:xfrm>
            <a:off x="3155325" y="4756856"/>
            <a:ext cx="1455312" cy="682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921D986-9F82-4C12-9431-628D12C8FE36}"/>
              </a:ext>
            </a:extLst>
          </p:cNvPr>
          <p:cNvSpPr/>
          <p:nvPr/>
        </p:nvSpPr>
        <p:spPr>
          <a:xfrm>
            <a:off x="5100034" y="3082602"/>
            <a:ext cx="1854558" cy="2446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E202DFA-85D0-4A3C-9B75-D0FDA9A4E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740" y="4812356"/>
            <a:ext cx="1343213" cy="57158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DD03199-2B83-4D61-8FD0-20540AFF2D1C}"/>
              </a:ext>
            </a:extLst>
          </p:cNvPr>
          <p:cNvSpPr/>
          <p:nvPr/>
        </p:nvSpPr>
        <p:spPr>
          <a:xfrm>
            <a:off x="7407740" y="4756856"/>
            <a:ext cx="1343213" cy="682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188B1B42-5A0F-4E07-B13D-7A5B5BB2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642" y="3128619"/>
            <a:ext cx="1739341" cy="2354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0540E5-E889-4DA4-A87C-A16FE6B2FECD}"/>
              </a:ext>
            </a:extLst>
          </p:cNvPr>
          <p:cNvSpPr/>
          <p:nvPr/>
        </p:nvSpPr>
        <p:spPr>
          <a:xfrm>
            <a:off x="5100034" y="3610636"/>
            <a:ext cx="927279" cy="373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3">
            <a:extLst>
              <a:ext uri="{FF2B5EF4-FFF2-40B4-BE49-F238E27FC236}">
                <a16:creationId xmlns:a16="http://schemas.microsoft.com/office/drawing/2014/main" id="{F98DD5AC-ABFC-45DE-9C9C-806DABDE5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190" y="4832750"/>
            <a:ext cx="1279582" cy="551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10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29" grpId="1" animBg="1"/>
      <p:bldP spid="29" grpId="2" animBg="1"/>
      <p:bldP spid="30" grpId="0" animBg="1"/>
      <p:bldP spid="30" grpId="1" animBg="1"/>
      <p:bldP spid="32" grpId="0" animBg="1"/>
      <p:bldP spid="34" grpId="0" animBg="1"/>
      <p:bldP spid="34" grpId="1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6346" y="720363"/>
            <a:ext cx="2726633" cy="449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UI </a:t>
            </a: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및 기능설명</a:t>
            </a: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  </a:t>
            </a:r>
            <a:r>
              <a:rPr lang="en-US" altLang="ko-KR" sz="20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-  Game</a:t>
            </a:r>
            <a:endParaRPr lang="en-US" altLang="ko-KR" sz="2000" b="1">
              <a:solidFill>
                <a:srgbClr val="685240"/>
              </a:solidFill>
              <a:latin typeface="나눔손글씨 가람연꽃"/>
              <a:ea typeface="나눔손글씨 가람연꽃"/>
            </a:endParaRPr>
          </a:p>
        </p:txBody>
      </p:sp>
      <p:pic>
        <p:nvPicPr>
          <p:cNvPr id="4" name="그림 3" descr="기차, 오렌지, 트랙, 엔진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96021" y="1423385"/>
            <a:ext cx="6611273" cy="4715533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2833929" y="1678804"/>
            <a:ext cx="911531" cy="7424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12146" y="1678805"/>
            <a:ext cx="4211392" cy="1012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8140112" y="1683356"/>
            <a:ext cx="1081161" cy="1149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1" animBg="1"/>
      <p:bldP spid="18" grpId="2" animBg="1"/>
      <p:bldP spid="20" grpId="3" animBg="1"/>
      <p:bldP spid="19" grpId="4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BF49FDD-1F67-4BE1-9B80-09EDCDF3CB8A}"/>
              </a:ext>
            </a:extLst>
          </p:cNvPr>
          <p:cNvCxnSpPr>
            <a:cxnSpLocks/>
          </p:cNvCxnSpPr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BFA1FC-4FC4-4F8A-B425-087F184480A5}"/>
              </a:ext>
            </a:extLst>
          </p:cNvPr>
          <p:cNvSpPr txBox="1"/>
          <p:nvPr/>
        </p:nvSpPr>
        <p:spPr>
          <a:xfrm>
            <a:off x="196346" y="591196"/>
            <a:ext cx="261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프로그램</a:t>
            </a:r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</a:t>
            </a:r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시연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7575F-952C-4C6D-8345-68F45C2BD6F9}"/>
              </a:ext>
            </a:extLst>
          </p:cNvPr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02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8967AA-97B1-4945-9A0F-0B9224FBE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32" y="1052861"/>
            <a:ext cx="4780821" cy="340995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E46F46-9363-4514-B301-4EF5147231CD}"/>
              </a:ext>
            </a:extLst>
          </p:cNvPr>
          <p:cNvGrpSpPr/>
          <p:nvPr/>
        </p:nvGrpSpPr>
        <p:grpSpPr>
          <a:xfrm>
            <a:off x="2266950" y="4752304"/>
            <a:ext cx="8061906" cy="1750696"/>
            <a:chOff x="2266950" y="4752304"/>
            <a:chExt cx="7696272" cy="175069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6EEA92E-2EE7-4CDC-BFCD-0B71B802C5D7}"/>
                </a:ext>
              </a:extLst>
            </p:cNvPr>
            <p:cNvSpPr/>
            <p:nvPr/>
          </p:nvSpPr>
          <p:spPr>
            <a:xfrm>
              <a:off x="2266950" y="4752304"/>
              <a:ext cx="7658100" cy="1750696"/>
            </a:xfrm>
            <a:prstGeom prst="rect">
              <a:avLst/>
            </a:prstGeom>
            <a:solidFill>
              <a:srgbClr val="BCB092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rgbClr val="B9896F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8019B3F-7C1C-4038-A933-DF5B1C1CE652}"/>
                </a:ext>
              </a:extLst>
            </p:cNvPr>
            <p:cNvSpPr/>
            <p:nvPr/>
          </p:nvSpPr>
          <p:spPr>
            <a:xfrm>
              <a:off x="2266950" y="5277831"/>
              <a:ext cx="7696272" cy="1099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◦ 방을 여러 개 돌려서 게임을 플레이 할 시에 가끔씩 서로 방에 대한 정보를 제대로 받아오지 못한 채 종료되는 점</a:t>
              </a:r>
              <a:endPara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◦ 원래 제작 목표는 </a:t>
              </a:r>
              <a:r>
                <a:rPr lang="en-US" altLang="ko-KR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3~4</a:t>
              </a: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인용 멀티플레이 게임이었지만</a:t>
              </a:r>
              <a:r>
                <a:rPr lang="en-US" altLang="ko-KR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, 2</a:t>
              </a: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인용으로 밖에 구현하지 못한 점</a:t>
              </a:r>
              <a:endPara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fontAlgn="base">
                <a:lnSpc>
                  <a:spcPct val="150000"/>
                </a:lnSpc>
              </a:pPr>
              <a:r>
                <a:rPr lang="ko-KR" altLang="en-US" sz="1500" dirty="0">
                  <a:solidFill>
                    <a:srgbClr val="876B53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◦ 게임 도중에 일시정지와 나가기를 할 수 없는 점</a:t>
              </a:r>
              <a:endPara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635A183-DE49-4467-B9FB-0A41FEDDDDFD}"/>
                </a:ext>
              </a:extLst>
            </p:cNvPr>
            <p:cNvSpPr/>
            <p:nvPr/>
          </p:nvSpPr>
          <p:spPr>
            <a:xfrm>
              <a:off x="5568404" y="4770824"/>
              <a:ext cx="10438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rgbClr val="7E553E"/>
                  </a:solidFill>
                  <a:latin typeface="나눔손글씨 가람연꽃" panose="02000503000000000000" pitchFamily="2" charset="-127"/>
                  <a:ea typeface="나눔손글씨 가람연꽃" panose="02000503000000000000" pitchFamily="2" charset="-127"/>
                </a:rPr>
                <a:t>미흡한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093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EEAFCA-D6A9-4D01-8FF0-CB6D59522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" y="-6342"/>
            <a:ext cx="12203311" cy="68643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58B582-E195-4C19-AA61-B6BAE6BF7C80}"/>
              </a:ext>
            </a:extLst>
          </p:cNvPr>
          <p:cNvSpPr/>
          <p:nvPr/>
        </p:nvSpPr>
        <p:spPr>
          <a:xfrm>
            <a:off x="-154545" y="0"/>
            <a:ext cx="12346546" cy="6864339"/>
          </a:xfrm>
          <a:prstGeom prst="rect">
            <a:avLst/>
          </a:prstGeom>
          <a:solidFill>
            <a:srgbClr val="D4CDBA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838E4E-C720-438E-9FC7-8B31A315EEDB}"/>
              </a:ext>
            </a:extLst>
          </p:cNvPr>
          <p:cNvSpPr txBox="1"/>
          <p:nvPr/>
        </p:nvSpPr>
        <p:spPr>
          <a:xfrm>
            <a:off x="4268797" y="3087689"/>
            <a:ext cx="3654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Q&amp;A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0D59C-DC24-4059-8D4B-3544F802C14C}"/>
              </a:ext>
            </a:extLst>
          </p:cNvPr>
          <p:cNvSpPr/>
          <p:nvPr/>
        </p:nvSpPr>
        <p:spPr>
          <a:xfrm>
            <a:off x="4997878" y="2330878"/>
            <a:ext cx="2196244" cy="2196244"/>
          </a:xfrm>
          <a:prstGeom prst="rect">
            <a:avLst/>
          </a:prstGeom>
          <a:noFill/>
          <a:ln w="73025">
            <a:solidFill>
              <a:srgbClr val="FCE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5DBCD3-F770-4FCF-9C9E-AD81922A46DD}"/>
              </a:ext>
            </a:extLst>
          </p:cNvPr>
          <p:cNvSpPr/>
          <p:nvPr/>
        </p:nvSpPr>
        <p:spPr>
          <a:xfrm>
            <a:off x="5480812" y="3484240"/>
            <a:ext cx="123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소감 및 질문</a:t>
            </a:r>
          </a:p>
        </p:txBody>
      </p:sp>
    </p:spTree>
    <p:extLst>
      <p:ext uri="{BB962C8B-B14F-4D97-AF65-F5344CB8AC3E}">
        <p14:creationId xmlns:p14="http://schemas.microsoft.com/office/powerpoint/2010/main" val="186262369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6968" y="38714"/>
            <a:ext cx="12220279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장난감, 방, 시계이(가) 표시된 사진  자동 생성된 설명"/>
          <p:cNvPicPr>
            <a:picLocks noChangeAspect="1"/>
          </p:cNvPicPr>
          <p:nvPr/>
        </p:nvPicPr>
        <p:blipFill rotWithShape="1">
          <a:blip r:embed="rId3"/>
          <a:srcRect t="20740" b="27040"/>
          <a:stretch>
            <a:fillRect/>
          </a:stretch>
        </p:blipFill>
        <p:spPr>
          <a:xfrm>
            <a:off x="-11312" y="0"/>
            <a:ext cx="12192000" cy="35814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1"/>
            <a:ext cx="12203311" cy="35814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393700" y="4289898"/>
            <a:ext cx="2950440" cy="2174402"/>
          </a:xfrm>
          <a:prstGeom prst="line">
            <a:avLst/>
          </a:prstGeom>
          <a:ln w="0">
            <a:solidFill>
              <a:srgbClr val="685240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-11312" y="3360367"/>
            <a:ext cx="12192000" cy="221034"/>
          </a:xfrm>
          <a:prstGeom prst="rect">
            <a:avLst/>
          </a:prstGeom>
          <a:solidFill>
            <a:srgbClr val="d4cdb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0">
            <a:off x="3987580" y="4010478"/>
            <a:ext cx="1878836" cy="584775"/>
            <a:chOff x="4353407" y="4077938"/>
            <a:chExt cx="1878836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4353407" y="4077938"/>
              <a:ext cx="40856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rgbClr val="a44904"/>
                  </a:solidFill>
                  <a:latin typeface="나눔손글씨 딸에게 엄마가"/>
                  <a:ea typeface="나눔손글씨 딸에게 엄마가"/>
                </a:rPr>
                <a:t>01</a:t>
              </a:r>
              <a:endParaRPr lang="ko-KR" altLang="en-US" sz="3200" b="1">
                <a:solidFill>
                  <a:srgbClr val="a44904"/>
                </a:solidFill>
                <a:latin typeface="나눔손글씨 딸에게 엄마가"/>
                <a:ea typeface="나눔손글씨 딸에게 엄마가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761969" y="4077938"/>
              <a:ext cx="147027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쿠키런이란</a:t>
              </a:r>
              <a:r>
                <a:rPr lang="en-US" altLang="ko-KR" sz="32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?</a:t>
              </a:r>
              <a:endParaRPr lang="ko-KR" altLang="en-US" sz="3200">
                <a:solidFill>
                  <a:srgbClr val="5d5339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0">
            <a:off x="6661268" y="4011098"/>
            <a:ext cx="2197505" cy="1077218"/>
            <a:chOff x="7010070" y="4077938"/>
            <a:chExt cx="1938148" cy="1077218"/>
          </a:xfrm>
        </p:grpSpPr>
        <p:sp>
          <p:nvSpPr>
            <p:cNvPr id="21" name="TextBox 20"/>
            <p:cNvSpPr txBox="1"/>
            <p:nvPr/>
          </p:nvSpPr>
          <p:spPr>
            <a:xfrm>
              <a:off x="7010070" y="4077938"/>
              <a:ext cx="40856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rgbClr val="a44904"/>
                  </a:solidFill>
                  <a:latin typeface="나눔손글씨 딸에게 엄마가"/>
                  <a:ea typeface="나눔손글씨 딸에게 엄마가"/>
                </a:rPr>
                <a:t>02</a:t>
              </a:r>
              <a:endParaRPr lang="ko-KR" altLang="en-US" sz="3200" b="1">
                <a:solidFill>
                  <a:srgbClr val="a44904"/>
                </a:solidFill>
                <a:latin typeface="나눔손글씨 딸에게 엄마가"/>
                <a:ea typeface="나눔손글씨 딸에게 엄마가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418632" y="4077938"/>
              <a:ext cx="152958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쿠키런 설계</a:t>
              </a:r>
              <a:endParaRPr lang="ko-KR" altLang="en-US" sz="3200">
                <a:solidFill>
                  <a:srgbClr val="5d5339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 rot="0">
            <a:off x="9527571" y="4010478"/>
            <a:ext cx="1734270" cy="1077218"/>
            <a:chOff x="9362034" y="4077938"/>
            <a:chExt cx="1353051" cy="1077218"/>
          </a:xfrm>
        </p:grpSpPr>
        <p:sp>
          <p:nvSpPr>
            <p:cNvPr id="24" name="TextBox 23"/>
            <p:cNvSpPr txBox="1"/>
            <p:nvPr/>
          </p:nvSpPr>
          <p:spPr>
            <a:xfrm>
              <a:off x="9362034" y="4077938"/>
              <a:ext cx="40856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3200" b="1">
                  <a:solidFill>
                    <a:srgbClr val="a44904"/>
                  </a:solidFill>
                  <a:latin typeface="나눔손글씨 딸에게 엄마가"/>
                  <a:ea typeface="나눔손글씨 딸에게 엄마가"/>
                </a:rPr>
                <a:t>03</a:t>
              </a:r>
              <a:endParaRPr lang="ko-KR" altLang="en-US" sz="3200" b="1">
                <a:solidFill>
                  <a:srgbClr val="a44904"/>
                </a:solidFill>
                <a:latin typeface="나눔손글씨 딸에게 엄마가"/>
                <a:ea typeface="나눔손글씨 딸에게 엄마가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770596" y="4077938"/>
              <a:ext cx="94448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2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마무리</a:t>
              </a:r>
              <a:endParaRPr lang="ko-KR" altLang="en-US" sz="3200">
                <a:solidFill>
                  <a:srgbClr val="5d5339"/>
                </a:solidFill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960851" y="4598095"/>
            <a:ext cx="24708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기획의도</a:t>
            </a:r>
            <a:endParaRPr lang="ko-KR" altLang="en-US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개발과정</a:t>
            </a:r>
            <a:endParaRPr lang="en-US" altLang="ko-KR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683942" y="4595253"/>
            <a:ext cx="2470825" cy="1765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Flow Chart</a:t>
            </a:r>
            <a:endParaRPr lang="en-US" altLang="ko-KR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DB</a:t>
            </a: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설계</a:t>
            </a:r>
            <a:endParaRPr lang="ko-KR" altLang="en-US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UI </a:t>
            </a: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및</a:t>
            </a: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 </a:t>
            </a: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기능</a:t>
            </a:r>
            <a:r>
              <a:rPr lang="en-US" altLang="ko-KR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 </a:t>
            </a: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설명</a:t>
            </a:r>
            <a:endParaRPr lang="ko-KR" altLang="en-US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프로그램 시연</a:t>
            </a:r>
            <a:endParaRPr lang="ko-KR" altLang="en-US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  <a:p>
            <a:pPr marL="171450" indent="-171450">
              <a:buFont typeface="Arial"/>
              <a:buChar char="•"/>
              <a:defRPr/>
            </a:pPr>
            <a:endParaRPr lang="en-US" altLang="ko-KR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527571" y="4594634"/>
            <a:ext cx="247082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개선 및 미흡한 점</a:t>
            </a:r>
            <a:endParaRPr lang="ko-KR" altLang="en-US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소감</a:t>
            </a:r>
            <a:endParaRPr lang="ko-KR" altLang="en-US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ko-KR" altLang="en-US" sz="2200">
                <a:solidFill>
                  <a:srgbClr val="685240"/>
                </a:solidFill>
                <a:latin typeface="나눔손글씨 딸에게 엄마가"/>
                <a:ea typeface="나눔손글씨 딸에게 엄마가"/>
              </a:rPr>
              <a:t>질의 응답</a:t>
            </a:r>
            <a:endParaRPr lang="en-US" altLang="ko-KR" sz="2200">
              <a:solidFill>
                <a:srgbClr val="685240"/>
              </a:solidFill>
              <a:latin typeface="나눔손글씨 딸에게 엄마가"/>
              <a:ea typeface="나눔손글씨 딸에게 엄마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1"/>
      <p:bldP spid="29" grpId="2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6346" y="591196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소감</a:t>
            </a:r>
            <a:endParaRPr lang="ko-KR" altLang="en-US" sz="2400" b="1">
              <a:solidFill>
                <a:srgbClr val="685240"/>
              </a:solidFill>
              <a:latin typeface="나눔손글씨 가람연꽃"/>
              <a:ea typeface="나눔손글씨 가람연꽃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03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92851" y="2081288"/>
            <a:ext cx="1090003" cy="10900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6335" y="1214768"/>
            <a:ext cx="1090003" cy="109000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2590" y="3163815"/>
            <a:ext cx="1137769" cy="11377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46333" y="5096133"/>
            <a:ext cx="1164081" cy="116408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>
            <a:alphaModFix amt="85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55664" y="4149239"/>
            <a:ext cx="1090003" cy="109000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844272" y="5255141"/>
            <a:ext cx="5501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대홍</a:t>
            </a:r>
            <a:endParaRPr lang="ko-KR" altLang="en-US" sz="2400" b="1">
              <a:solidFill>
                <a:schemeClr val="bg1">
                  <a:lumMod val="95000"/>
                </a:schemeClr>
              </a:solidFill>
              <a:latin typeface="나눔손글씨 딸에게 엄마가"/>
              <a:ea typeface="나눔손글씨 딸에게 엄마가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825246" y="1346619"/>
            <a:ext cx="569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기환</a:t>
            </a:r>
            <a:endParaRPr lang="ko-KR" altLang="en-US" sz="2400" b="1">
              <a:solidFill>
                <a:schemeClr val="bg1">
                  <a:lumMod val="95000"/>
                </a:schemeClr>
              </a:solidFill>
              <a:latin typeface="나눔손글씨 딸에게 엄마가"/>
              <a:ea typeface="나눔손글씨 딸에게 엄마가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833261" y="3307754"/>
            <a:ext cx="599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자현</a:t>
            </a:r>
            <a:endParaRPr lang="ko-KR" altLang="en-US" sz="2400" b="1">
              <a:solidFill>
                <a:schemeClr val="bg1">
                  <a:lumMod val="95000"/>
                </a:schemeClr>
              </a:solidFill>
              <a:latin typeface="나눔손글씨 딸에게 엄마가"/>
              <a:ea typeface="나눔손글씨 딸에게 엄마가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754761" y="2210304"/>
            <a:ext cx="56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혜준</a:t>
            </a:r>
            <a:endParaRPr lang="ko-KR" altLang="en-US" sz="2800" b="1">
              <a:solidFill>
                <a:schemeClr val="bg1">
                  <a:lumMod val="95000"/>
                </a:schemeClr>
              </a:solidFill>
              <a:latin typeface="나눔손글씨 딸에게 엄마가"/>
              <a:ea typeface="나눔손글씨 딸에게 엄마가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821582" y="4322147"/>
            <a:ext cx="558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rPr>
              <a:t>하린</a:t>
            </a:r>
            <a:endParaRPr lang="ko-KR" altLang="en-US" sz="2400" b="1">
              <a:solidFill>
                <a:schemeClr val="bg1">
                  <a:lumMod val="95000"/>
                </a:schemeClr>
              </a:solidFill>
              <a:latin typeface="나눔손글씨 딸에게 엄마가"/>
              <a:ea typeface="나눔손글씨 딸에게 엄마가"/>
            </a:endParaRPr>
          </a:p>
        </p:txBody>
      </p:sp>
      <p:grpSp>
        <p:nvGrpSpPr>
          <p:cNvPr id="36" name="그룹 35"/>
          <p:cNvGrpSpPr/>
          <p:nvPr/>
        </p:nvGrpSpPr>
        <p:grpSpPr>
          <a:xfrm rot="0">
            <a:off x="3218031" y="1143304"/>
            <a:ext cx="5914539" cy="1170818"/>
            <a:chOff x="2711123" y="1117739"/>
            <a:chExt cx="5826203" cy="1170818"/>
          </a:xfrm>
        </p:grpSpPr>
        <p:sp>
          <p:nvSpPr>
            <p:cNvPr id="33" name="직사각형 32"/>
            <p:cNvSpPr/>
            <p:nvPr/>
          </p:nvSpPr>
          <p:spPr>
            <a:xfrm>
              <a:off x="3044607" y="1266741"/>
              <a:ext cx="5270855" cy="944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약 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2</a:t>
              </a: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달 정도 배운 것 만으로도 이정도 구현이 가능하다는 것이 많이 신기했고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, </a:t>
              </a:r>
              <a:endParaRPr lang="ko-KR" altLang="en-US" sz="1400" i="1">
                <a:solidFill>
                  <a:srgbClr val="875c31"/>
                </a:solidFill>
                <a:latin typeface="나눔바른펜"/>
                <a:ea typeface="나눔바른펜"/>
              </a:endParaRPr>
            </a:p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프로젝트 하면서 아직 제가 많이 부족하다는 걸 느꼈습니다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 </a:t>
              </a:r>
              <a:endParaRPr lang="en-US" altLang="ko-KR" sz="1400" i="1">
                <a:solidFill>
                  <a:srgbClr val="875c31"/>
                </a:solidFill>
                <a:latin typeface="나눔바른펜"/>
                <a:ea typeface="나눔바른펜"/>
              </a:endParaRPr>
            </a:p>
          </p:txBody>
        </p:sp>
        <p:pic>
          <p:nvPicPr>
            <p:cNvPr id="34" name="그래픽 33" descr="인용 부호 열기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35" name="그래픽 34" descr="인용 부호 열기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  <p:grpSp>
        <p:nvGrpSpPr>
          <p:cNvPr id="37" name="그룹 36"/>
          <p:cNvGrpSpPr/>
          <p:nvPr/>
        </p:nvGrpSpPr>
        <p:grpSpPr>
          <a:xfrm rot="0">
            <a:off x="3195080" y="2073938"/>
            <a:ext cx="5972016" cy="1170818"/>
            <a:chOff x="2711123" y="1117739"/>
            <a:chExt cx="5826203" cy="1170818"/>
          </a:xfrm>
        </p:grpSpPr>
        <p:sp>
          <p:nvSpPr>
            <p:cNvPr id="38" name="직사각형 37"/>
            <p:cNvSpPr/>
            <p:nvPr/>
          </p:nvSpPr>
          <p:spPr>
            <a:xfrm>
              <a:off x="3044606" y="1266741"/>
              <a:ext cx="5270855" cy="946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머릿속으로만 생각했던 기능들을 실제로 구현하면서 지금까지 배웠던 것들을 유용하게 이용할 수 있었고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, </a:t>
              </a: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저의 부족한 부분까지 알게 되었습니다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</a:t>
              </a:r>
              <a:endParaRPr lang="en-US" altLang="ko-KR" sz="1400" i="1">
                <a:solidFill>
                  <a:srgbClr val="875c31"/>
                </a:solidFill>
                <a:latin typeface="나눔바른펜"/>
                <a:ea typeface="나눔바른펜"/>
              </a:endParaRPr>
            </a:p>
          </p:txBody>
        </p:sp>
        <p:pic>
          <p:nvPicPr>
            <p:cNvPr id="39" name="그래픽 38" descr="인용 부호 열기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40" name="그래픽 39" descr="인용 부호 열기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  <p:grpSp>
        <p:nvGrpSpPr>
          <p:cNvPr id="41" name="그룹 40"/>
          <p:cNvGrpSpPr/>
          <p:nvPr/>
        </p:nvGrpSpPr>
        <p:grpSpPr>
          <a:xfrm rot="0">
            <a:off x="3177241" y="3119267"/>
            <a:ext cx="6024364" cy="1170818"/>
            <a:chOff x="2711123" y="1117739"/>
            <a:chExt cx="5826203" cy="1170818"/>
          </a:xfrm>
        </p:grpSpPr>
        <p:sp>
          <p:nvSpPr>
            <p:cNvPr id="42" name="직사각형 41"/>
            <p:cNvSpPr/>
            <p:nvPr/>
          </p:nvSpPr>
          <p:spPr>
            <a:xfrm>
              <a:off x="3044607" y="1266741"/>
              <a:ext cx="5270855" cy="897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이번 프로젝트를 다수의 인원구성으로 진행을 하면서 내가 생각지도 못한 다양한 아이디어와 코딩 부분에 대해 경험할 수 있어서 좋은 기회가 되었습니다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 </a:t>
              </a:r>
              <a:endParaRPr lang="en-US" altLang="ko-KR" sz="1400" i="1">
                <a:solidFill>
                  <a:srgbClr val="875c31"/>
                </a:solidFill>
                <a:latin typeface="나눔바른펜"/>
                <a:ea typeface="나눔바른펜"/>
              </a:endParaRPr>
            </a:p>
          </p:txBody>
        </p:sp>
        <p:pic>
          <p:nvPicPr>
            <p:cNvPr id="43" name="그래픽 42" descr="인용 부호 열기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44" name="그래픽 43" descr="인용 부호 열기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  <p:grpSp>
        <p:nvGrpSpPr>
          <p:cNvPr id="45" name="그룹 44"/>
          <p:cNvGrpSpPr/>
          <p:nvPr/>
        </p:nvGrpSpPr>
        <p:grpSpPr>
          <a:xfrm rot="0">
            <a:off x="3174073" y="4134932"/>
            <a:ext cx="6062026" cy="1170818"/>
            <a:chOff x="2711123" y="1117739"/>
            <a:chExt cx="5826203" cy="1170818"/>
          </a:xfrm>
        </p:grpSpPr>
        <p:sp>
          <p:nvSpPr>
            <p:cNvPr id="46" name="직사각형 45"/>
            <p:cNvSpPr/>
            <p:nvPr/>
          </p:nvSpPr>
          <p:spPr>
            <a:xfrm>
              <a:off x="3044607" y="1266741"/>
              <a:ext cx="5270855" cy="897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프로젝트를 하면서 평소에 부족하다고 생각했던 스레드와 네트워크 등 많은 부분에 대해 깊이 이해할 수 있었던 시간이 된 것 같습니다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 </a:t>
              </a: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 </a:t>
              </a:r>
              <a:endParaRPr lang="en-US" altLang="ko-KR" sz="1400" i="1">
                <a:solidFill>
                  <a:srgbClr val="875c31"/>
                </a:solidFill>
                <a:latin typeface="나눔바른펜"/>
                <a:ea typeface="나눔바른펜"/>
              </a:endParaRPr>
            </a:p>
          </p:txBody>
        </p:sp>
        <p:pic>
          <p:nvPicPr>
            <p:cNvPr id="47" name="그래픽 46" descr="인용 부호 열기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48" name="그래픽 47" descr="인용 부호 열기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  <p:grpSp>
        <p:nvGrpSpPr>
          <p:cNvPr id="49" name="그룹 48"/>
          <p:cNvGrpSpPr/>
          <p:nvPr/>
        </p:nvGrpSpPr>
        <p:grpSpPr>
          <a:xfrm rot="0">
            <a:off x="3157342" y="5165614"/>
            <a:ext cx="6113240" cy="1170818"/>
            <a:chOff x="2711123" y="1117739"/>
            <a:chExt cx="5826203" cy="1170818"/>
          </a:xfrm>
        </p:grpSpPr>
        <p:sp>
          <p:nvSpPr>
            <p:cNvPr id="50" name="직사각형 49"/>
            <p:cNvSpPr/>
            <p:nvPr/>
          </p:nvSpPr>
          <p:spPr>
            <a:xfrm>
              <a:off x="3030060" y="1341350"/>
              <a:ext cx="5270855" cy="897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  <a:defRPr/>
              </a:pP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온라인 게임을 하면서 발생되는 버그에 대해 예전엔 짜증이 났지만 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, </a:t>
              </a:r>
              <a:r>
                <a:rPr lang="ko-KR" altLang="en-US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지금은 개발하시는 분들의 고충을 알 것 같습니다</a:t>
              </a:r>
              <a:r>
                <a:rPr lang="en-US" altLang="ko-KR" sz="1400" i="1">
                  <a:solidFill>
                    <a:srgbClr val="875c31"/>
                  </a:solidFill>
                  <a:latin typeface="나눔바른펜"/>
                  <a:ea typeface="나눔바른펜"/>
                </a:rPr>
                <a:t>. </a:t>
              </a:r>
              <a:endParaRPr lang="en-US" altLang="ko-KR" sz="1400" i="1">
                <a:solidFill>
                  <a:srgbClr val="875c31"/>
                </a:solidFill>
                <a:latin typeface="나눔바른펜"/>
                <a:ea typeface="나눔바른펜"/>
              </a:endParaRPr>
            </a:p>
          </p:txBody>
        </p:sp>
        <p:pic>
          <p:nvPicPr>
            <p:cNvPr id="51" name="그래픽 50" descr="인용 부호 열기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 rot="461169">
              <a:off x="2711123" y="1117739"/>
              <a:ext cx="456573" cy="595748"/>
            </a:xfrm>
            <a:prstGeom prst="rect">
              <a:avLst/>
            </a:prstGeom>
          </p:spPr>
        </p:pic>
        <p:pic>
          <p:nvPicPr>
            <p:cNvPr id="52" name="그래픽 51" descr="인용 부호 열기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 rot="11219370">
              <a:off x="8080753" y="1692809"/>
              <a:ext cx="456573" cy="5957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3FF0E8-4D17-4406-AC88-A96E8527FA5E}"/>
              </a:ext>
            </a:extLst>
          </p:cNvPr>
          <p:cNvSpPr/>
          <p:nvPr/>
        </p:nvSpPr>
        <p:spPr>
          <a:xfrm>
            <a:off x="0" y="0"/>
            <a:ext cx="12220279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D208BE-907A-44AC-9D36-C24C0DFA17CE}"/>
              </a:ext>
            </a:extLst>
          </p:cNvPr>
          <p:cNvSpPr/>
          <p:nvPr/>
        </p:nvSpPr>
        <p:spPr>
          <a:xfrm rot="5400000">
            <a:off x="4970360" y="-2690798"/>
            <a:ext cx="2279563" cy="12220280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9AFB8B-18F7-4D41-A831-0D5CFEC2F0E1}"/>
              </a:ext>
            </a:extLst>
          </p:cNvPr>
          <p:cNvSpPr/>
          <p:nvPr/>
        </p:nvSpPr>
        <p:spPr>
          <a:xfrm>
            <a:off x="5154588" y="2911510"/>
            <a:ext cx="19111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0" b="1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Q &amp; A</a:t>
            </a:r>
            <a:endParaRPr lang="ko-KR" altLang="en-US" sz="6000" b="1" dirty="0">
              <a:solidFill>
                <a:srgbClr val="7E553E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708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3FF0E8-4D17-4406-AC88-A96E8527FA5E}"/>
              </a:ext>
            </a:extLst>
          </p:cNvPr>
          <p:cNvSpPr/>
          <p:nvPr/>
        </p:nvSpPr>
        <p:spPr>
          <a:xfrm>
            <a:off x="0" y="0"/>
            <a:ext cx="12220279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AD3B8D-6C0C-4D61-9CE6-602F25590BDB}"/>
              </a:ext>
            </a:extLst>
          </p:cNvPr>
          <p:cNvSpPr/>
          <p:nvPr/>
        </p:nvSpPr>
        <p:spPr>
          <a:xfrm rot="5400000">
            <a:off x="4970360" y="-2690798"/>
            <a:ext cx="2279563" cy="12220280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8790AF-09C6-4C9C-9E73-8D7172D593F4}"/>
              </a:ext>
            </a:extLst>
          </p:cNvPr>
          <p:cNvSpPr/>
          <p:nvPr/>
        </p:nvSpPr>
        <p:spPr>
          <a:xfrm>
            <a:off x="4714646" y="2641330"/>
            <a:ext cx="27627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감사합니다</a:t>
            </a:r>
            <a:r>
              <a:rPr lang="en-US" altLang="ko-KR" sz="6000" dirty="0">
                <a:solidFill>
                  <a:srgbClr val="7E553E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!</a:t>
            </a:r>
            <a:endParaRPr lang="ko-KR" altLang="en-US" sz="6000" dirty="0">
              <a:solidFill>
                <a:srgbClr val="7E553E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46EC04-52EA-4EC1-8D9F-6DA0CAF6B3F1}"/>
              </a:ext>
            </a:extLst>
          </p:cNvPr>
          <p:cNvSpPr/>
          <p:nvPr/>
        </p:nvSpPr>
        <p:spPr>
          <a:xfrm>
            <a:off x="5347530" y="3656993"/>
            <a:ext cx="1496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Thank</a:t>
            </a:r>
            <a:r>
              <a:rPr lang="ko-KR" altLang="en-US" sz="24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</a:t>
            </a:r>
            <a:r>
              <a:rPr lang="en-US" altLang="ko-KR" sz="2400" dirty="0">
                <a:solidFill>
                  <a:srgbClr val="C1988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you</a:t>
            </a:r>
            <a:endParaRPr lang="ko-KR" altLang="en-US" sz="2400" dirty="0">
              <a:solidFill>
                <a:srgbClr val="C19881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pic>
        <p:nvPicPr>
          <p:cNvPr id="36" name="그림 35" descr="그리기이(가) 표시된 사진&#10;&#10;자동 생성된 설명">
            <a:extLst>
              <a:ext uri="{FF2B5EF4-FFF2-40B4-BE49-F238E27FC236}">
                <a16:creationId xmlns:a16="http://schemas.microsoft.com/office/drawing/2014/main" id="{1B69AE42-7FBF-4654-B960-75EA5C4D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235" y="3273249"/>
            <a:ext cx="14287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59734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남자, 어두운, 착용, 컴퓨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64" y="3237"/>
            <a:ext cx="12194753" cy="68643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64" y="3237"/>
            <a:ext cx="12160072" cy="68643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-30030" y="-9576"/>
            <a:ext cx="12203311" cy="6864339"/>
          </a:xfrm>
          <a:prstGeom prst="rect">
            <a:avLst/>
          </a:prstGeom>
          <a:solidFill>
            <a:srgbClr val="d4cdba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4268797" y="3087689"/>
            <a:ext cx="3654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400" mc:Ignorable="hp" hp:hslEmbossed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 옛한글"/>
                <a:ea typeface="나눔바른고딕 옛한글"/>
              </a:rPr>
              <a:t>쿠키런이란</a:t>
            </a:r>
            <a:r>
              <a:rPr xmlns:mc="http://schemas.openxmlformats.org/markup-compatibility/2006" xmlns:hp="http://schemas.haansoft.com/office/presentation/8.0" lang="en-US" altLang="ko-KR" sz="2400" mc:Ignorable="hp" hp:hslEmbossed="0">
                <a:ln w="9525"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 옛한글"/>
                <a:ea typeface="나눔바른고딕 옛한글"/>
              </a:rPr>
              <a:t>?</a:t>
            </a:r>
            <a:endParaRPr xmlns:mc="http://schemas.openxmlformats.org/markup-compatibility/2006" xmlns:hp="http://schemas.haansoft.com/office/presentation/8.0" lang="en-US" altLang="ko-KR" sz="2400" mc:Ignorable="hp" hp:hslEmbossed="0">
              <a:solidFill>
                <a:schemeClr val="bg1"/>
              </a:solidFill>
              <a:latin typeface="나눔바른고딕 옛한글"/>
              <a:ea typeface="나눔바른고딕 옛한글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97878" y="2330878"/>
            <a:ext cx="2196244" cy="2196244"/>
          </a:xfrm>
          <a:prstGeom prst="rect">
            <a:avLst/>
          </a:prstGeom>
          <a:noFill/>
          <a:ln w="73025">
            <a:solidFill>
              <a:srgbClr val="fce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480812" y="3484240"/>
            <a:ext cx="123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bg1"/>
                </a:solidFill>
                <a:latin typeface="나눔손글씨 가람연꽃"/>
                <a:ea typeface="나눔손글씨 가람연꽃"/>
              </a:rPr>
              <a:t>기획 의도</a:t>
            </a:r>
            <a:endParaRPr lang="ko-KR" altLang="en-US">
              <a:solidFill>
                <a:schemeClr val="bg1"/>
              </a:solidFill>
              <a:latin typeface="나눔손글씨 가람연꽃"/>
              <a:ea typeface="나눔손글씨 가람연꽃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9433A5A3-C37E-41B1-869A-CFCB6B623A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6340"/>
            <a:ext cx="2371998" cy="68579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343DB8-5D3E-4F05-9708-95B2B2F56B15}"/>
              </a:ext>
            </a:extLst>
          </p:cNvPr>
          <p:cNvSpPr/>
          <p:nvPr/>
        </p:nvSpPr>
        <p:spPr>
          <a:xfrm>
            <a:off x="2255163" y="-6340"/>
            <a:ext cx="116834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5A9EA-A14A-4E99-B37D-EAD4C898E298}"/>
              </a:ext>
            </a:extLst>
          </p:cNvPr>
          <p:cNvSpPr txBox="1"/>
          <p:nvPr/>
        </p:nvSpPr>
        <p:spPr>
          <a:xfrm>
            <a:off x="2708095" y="740304"/>
            <a:ext cx="217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쿠키런이란</a:t>
            </a:r>
            <a:r>
              <a:rPr lang="en-US" altLang="ko-KR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?</a:t>
            </a:r>
            <a:endParaRPr lang="ko-KR" altLang="en-US" sz="2400" b="1" dirty="0">
              <a:solidFill>
                <a:srgbClr val="6852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A0E751-719B-472F-97F3-DA49724E1732}"/>
              </a:ext>
            </a:extLst>
          </p:cNvPr>
          <p:cNvSpPr txBox="1"/>
          <p:nvPr/>
        </p:nvSpPr>
        <p:spPr>
          <a:xfrm>
            <a:off x="2708095" y="489613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01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9511FA8-1ED2-48A4-A2D9-0D6AD9EBAA61}"/>
              </a:ext>
            </a:extLst>
          </p:cNvPr>
          <p:cNvSpPr/>
          <p:nvPr/>
        </p:nvSpPr>
        <p:spPr>
          <a:xfrm>
            <a:off x="3482886" y="1398729"/>
            <a:ext cx="7788006" cy="1099767"/>
          </a:xfrm>
          <a:prstGeom prst="rect">
            <a:avLst/>
          </a:prstGeom>
          <a:solidFill>
            <a:srgbClr val="BCB09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B9896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A66FCD-AEEF-45B3-BF3B-F3EE0458D3F4}"/>
              </a:ext>
            </a:extLst>
          </p:cNvPr>
          <p:cNvSpPr/>
          <p:nvPr/>
        </p:nvSpPr>
        <p:spPr>
          <a:xfrm>
            <a:off x="4111790" y="1452660"/>
            <a:ext cx="6530198" cy="897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dirty="0" err="1">
                <a:solidFill>
                  <a:srgbClr val="875C3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데브시스터즈에서</a:t>
            </a:r>
            <a:r>
              <a:rPr lang="ko-KR" altLang="en-US" sz="1400" dirty="0">
                <a:solidFill>
                  <a:srgbClr val="875C3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제작한 모바일 러닝 액션 게임</a:t>
            </a:r>
            <a:endParaRPr lang="en-US" altLang="ko-KR" sz="1400" dirty="0">
              <a:solidFill>
                <a:srgbClr val="875C3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dirty="0">
                <a:solidFill>
                  <a:srgbClr val="875C3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점프와 슬라이드로 조작을 하며 스크린의 장애물을 피해 달리면서 젤리를 먹어 점수를 얻는다</a:t>
            </a:r>
            <a:r>
              <a:rPr lang="en-US" altLang="ko-KR" sz="1400" dirty="0">
                <a:solidFill>
                  <a:srgbClr val="875C3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pic>
        <p:nvPicPr>
          <p:cNvPr id="5" name="쿠키런">
            <a:hlinkClick r:id="" action="ppaction://media"/>
            <a:extLst>
              <a:ext uri="{FF2B5EF4-FFF2-40B4-BE49-F238E27FC236}">
                <a16:creationId xmlns:a16="http://schemas.microsoft.com/office/drawing/2014/main" id="{952F1511-5C9A-4BA8-9B72-02B3D65CD7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03785" y="2905205"/>
            <a:ext cx="5170842" cy="29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6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7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8B0E1F7-4E16-4E3D-866F-90C64049539A}"/>
              </a:ext>
            </a:extLst>
          </p:cNvPr>
          <p:cNvSpPr/>
          <p:nvPr/>
        </p:nvSpPr>
        <p:spPr>
          <a:xfrm>
            <a:off x="3783330" y="1546147"/>
            <a:ext cx="7658100" cy="2385203"/>
          </a:xfrm>
          <a:prstGeom prst="rect">
            <a:avLst/>
          </a:prstGeom>
          <a:solidFill>
            <a:srgbClr val="BCB09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rgbClr val="B9896F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9433A5A3-C37E-41B1-869A-CFCB6B623A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E343DB8-5D3E-4F05-9708-95B2B2F56B15}"/>
              </a:ext>
            </a:extLst>
          </p:cNvPr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65A9EA-A14A-4E99-B37D-EAD4C898E298}"/>
              </a:ext>
            </a:extLst>
          </p:cNvPr>
          <p:cNvSpPr txBox="1"/>
          <p:nvPr/>
        </p:nvSpPr>
        <p:spPr>
          <a:xfrm>
            <a:off x="3107497" y="833791"/>
            <a:ext cx="217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6852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기획 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A0E751-719B-472F-97F3-DA49724E1732}"/>
              </a:ext>
            </a:extLst>
          </p:cNvPr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STEP 01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976F17-5212-4FB1-B02A-9C9976F61F59}"/>
              </a:ext>
            </a:extLst>
          </p:cNvPr>
          <p:cNvSpPr/>
          <p:nvPr/>
        </p:nvSpPr>
        <p:spPr>
          <a:xfrm>
            <a:off x="4050160" y="1704715"/>
            <a:ext cx="7045449" cy="1907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자바에 대해서 배웠던 처음부터 지금까지 배웠던 내용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(If, For, DB, Network, </a:t>
            </a:r>
            <a:r>
              <a:rPr lang="en-US" altLang="ko-KR" sz="1500" dirty="0" err="1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JFrame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Thread…)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</a:t>
            </a:r>
            <a:endParaRPr lang="en-US" altLang="ko-KR" sz="1500" dirty="0">
              <a:solidFill>
                <a:srgbClr val="876B5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종합적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모두 사용할 수 있는 </a:t>
            </a:r>
            <a:r>
              <a:rPr lang="ko-KR" altLang="en-US" sz="1600" b="1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최적의 프로젝트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라 판단하여 기획</a:t>
            </a:r>
            <a:endParaRPr lang="en-US" altLang="ko-KR" sz="1500" dirty="0">
              <a:solidFill>
                <a:srgbClr val="876B5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dirty="0">
              <a:solidFill>
                <a:srgbClr val="876B53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팀원 들과의 상의 끝에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사람들이 많이 선택하지 않은 주제이면서</a:t>
            </a:r>
            <a:r>
              <a:rPr lang="en-US" altLang="ko-KR" sz="14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4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또한 </a:t>
            </a:r>
            <a:r>
              <a:rPr lang="ko-KR" altLang="en-US" b="1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독특한 우리 팀만의 게임</a:t>
            </a:r>
            <a:r>
              <a:rPr lang="ko-KR" altLang="en-US" sz="16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을 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구현하기 위해 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“</a:t>
            </a:r>
            <a:r>
              <a:rPr lang="ko-KR" altLang="en-US" sz="1500" dirty="0" err="1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쿠키런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”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이라는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게임 주제 결정</a:t>
            </a:r>
            <a:r>
              <a:rPr lang="en-US" altLang="ko-KR" sz="1500" dirty="0">
                <a:solidFill>
                  <a:srgbClr val="876B53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pic>
        <p:nvPicPr>
          <p:cNvPr id="13" name="그림 12" descr="그리기이(가) 표시된 사진&#10;&#10;자동 생성된 설명">
            <a:extLst>
              <a:ext uri="{FF2B5EF4-FFF2-40B4-BE49-F238E27FC236}">
                <a16:creationId xmlns:a16="http://schemas.microsoft.com/office/drawing/2014/main" id="{D677EB36-9732-43FD-90C5-59CE56806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127" y="4266158"/>
            <a:ext cx="1152525" cy="1295400"/>
          </a:xfrm>
          <a:prstGeom prst="rect">
            <a:avLst/>
          </a:prstGeom>
          <a:effectLst>
            <a:outerShdw blurRad="50800" dist="165100" dir="540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2" name="그림 11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65C50757-D05D-4DDC-BC7C-B4B901ABA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55" y="5483823"/>
            <a:ext cx="787302" cy="774603"/>
          </a:xfrm>
          <a:prstGeom prst="rect">
            <a:avLst/>
          </a:prstGeom>
        </p:spPr>
      </p:pic>
      <p:pic>
        <p:nvPicPr>
          <p:cNvPr id="17" name="그림 16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2038712A-3644-45DF-8806-E949238AA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57" y="5483822"/>
            <a:ext cx="787302" cy="774603"/>
          </a:xfrm>
          <a:prstGeom prst="rect">
            <a:avLst/>
          </a:prstGeom>
        </p:spPr>
      </p:pic>
      <p:pic>
        <p:nvPicPr>
          <p:cNvPr id="19" name="그림 18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9DCCB3AB-D4D1-49E4-82A1-EB4DAB548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95" y="5483821"/>
            <a:ext cx="787302" cy="774603"/>
          </a:xfrm>
          <a:prstGeom prst="rect">
            <a:avLst/>
          </a:prstGeom>
        </p:spPr>
      </p:pic>
      <p:pic>
        <p:nvPicPr>
          <p:cNvPr id="20" name="그림 19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27F7E1CB-B2C2-4E81-B5AA-C0AB637E1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33" y="5483821"/>
            <a:ext cx="787302" cy="774603"/>
          </a:xfrm>
          <a:prstGeom prst="rect">
            <a:avLst/>
          </a:prstGeom>
        </p:spPr>
      </p:pic>
      <p:pic>
        <p:nvPicPr>
          <p:cNvPr id="21" name="그림 20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87995C2A-C293-4009-A032-84225850A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71" y="5483820"/>
            <a:ext cx="787302" cy="774603"/>
          </a:xfrm>
          <a:prstGeom prst="rect">
            <a:avLst/>
          </a:prstGeom>
        </p:spPr>
      </p:pic>
      <p:pic>
        <p:nvPicPr>
          <p:cNvPr id="22" name="그림 21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9B8C6924-AF11-4BC2-9BC3-777707FB0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61" y="5483819"/>
            <a:ext cx="787302" cy="774603"/>
          </a:xfrm>
          <a:prstGeom prst="rect">
            <a:avLst/>
          </a:prstGeom>
        </p:spPr>
      </p:pic>
      <p:pic>
        <p:nvPicPr>
          <p:cNvPr id="23" name="그림 22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EC459410-4B01-49DE-8E27-3BD6598F3E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587" y="5483818"/>
            <a:ext cx="787302" cy="774603"/>
          </a:xfrm>
          <a:prstGeom prst="rect">
            <a:avLst/>
          </a:prstGeom>
        </p:spPr>
      </p:pic>
      <p:pic>
        <p:nvPicPr>
          <p:cNvPr id="24" name="그림 23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FCCFF3B5-B318-4C12-80D3-2782D4E21D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81" y="5483817"/>
            <a:ext cx="787302" cy="774603"/>
          </a:xfrm>
          <a:prstGeom prst="rect">
            <a:avLst/>
          </a:prstGeom>
        </p:spPr>
      </p:pic>
      <p:pic>
        <p:nvPicPr>
          <p:cNvPr id="25" name="그림 24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7AAA9037-25B8-4396-9E76-6EBF07BD0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407" y="5483816"/>
            <a:ext cx="787302" cy="774603"/>
          </a:xfrm>
          <a:prstGeom prst="rect">
            <a:avLst/>
          </a:prstGeom>
        </p:spPr>
      </p:pic>
      <p:pic>
        <p:nvPicPr>
          <p:cNvPr id="26" name="그림 25" descr="건물, 테이블, 앉아있는, 하얀색이(가) 표시된 사진&#10;&#10;자동 생성된 설명">
            <a:extLst>
              <a:ext uri="{FF2B5EF4-FFF2-40B4-BE49-F238E27FC236}">
                <a16:creationId xmlns:a16="http://schemas.microsoft.com/office/drawing/2014/main" id="{A4954C05-8D92-4325-940B-72213033B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41" y="5483815"/>
            <a:ext cx="787302" cy="7746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B7DC1FA-02B8-4F1B-9144-A8C9BD4605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60" y="5034352"/>
            <a:ext cx="323850" cy="47625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8789D1E-86C3-4B19-A82B-2A72FD83FE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883" y="5065736"/>
            <a:ext cx="3905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5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-1.45833E-6 0.00023 C 0.00313 0.00069 0.00625 0.00208 0.00951 0.00208 C 0.02474 0.00208 0.02526 0.00138 0.03607 -0.00186 L 0.07878 4.81481E-6 C 0.11498 0.00208 0.09688 0.00347 0.1224 4.81481E-6 C 0.12695 -0.0125 0.12318 0.00023 0.12578 -0.02362 C 0.12617 -0.02778 0.12722 -0.03172 0.12787 -0.03542 C 0.1293 -0.04375 0.12826 -0.03959 0.13099 -0.04746 C 0.13373 -0.06227 0.13008 -0.04399 0.13425 -0.05903 C 0.13477 -0.06112 0.13477 -0.0632 0.13529 -0.06528 C 0.13906 -0.07732 0.13815 -0.07524 0.14284 -0.08102 C 0.14466 -0.08612 0.14531 -0.08889 0.14805 -0.09283 C 0.15013 -0.09561 0.15208 -0.09931 0.15456 -0.1007 C 0.16263 -0.10579 0.15873 -0.10394 0.16628 -0.10649 C 0.18021 -0.10602 0.19401 -0.10579 0.20781 -0.10463 C 0.21081 -0.1044 0.2125 -0.1007 0.21419 -0.09676 C 0.21498 -0.09491 0.21537 -0.09237 0.21628 -0.09075 C 0.21823 -0.08774 0.2207 -0.08565 0.22279 -0.08288 C 0.22383 -0.08149 0.225 -0.08079 0.22591 -0.07917 C 0.23008 -0.0713 0.22787 -0.07477 0.23229 -0.06899 C 0.23386 -0.06528 0.23581 -0.06181 0.23672 -0.05718 C 0.23972 -0.04028 0.23503 -0.06737 0.2388 -0.03936 C 0.23932 -0.03542 0.24024 -0.03172 0.24089 -0.02778 L 0.24193 -0.02153 C 0.24232 -0.01968 0.24271 -0.01783 0.24297 -0.01575 C 0.24336 -0.0132 0.24323 -0.01019 0.24401 -0.00788 C 0.24479 -0.00579 0.24636 -0.00533 0.2474 -0.00394 C 0.25339 -0.00463 0.25938 -0.00487 0.2655 -0.00579 C 0.26693 -0.00602 0.26823 -0.00788 0.26966 -0.00788 C 0.27682 -0.00903 0.28386 -0.00926 0.29102 -0.00996 L 0.33998 -0.00788 C 0.37018 -0.00625 0.36042 -0.01019 0.37422 -0.00394 C 0.3832 -0.00463 0.39206 -0.0044 0.40091 -0.00579 C 0.40313 -0.00625 0.40508 -0.0095 0.40729 -0.00996 L 0.41901 -0.01181 L 0.42214 -0.02963 L 0.42318 -0.03542 C 0.42357 -0.0375 0.42396 -0.03959 0.42435 -0.04144 C 0.42513 -0.04399 0.42591 -0.04676 0.42656 -0.04931 C 0.42695 -0.05139 0.42708 -0.05348 0.42761 -0.05533 C 0.42878 -0.05926 0.43034 -0.0632 0.43177 -0.06713 C 0.43255 -0.06899 0.43347 -0.07084 0.43386 -0.07292 C 0.43425 -0.075 0.43425 -0.07732 0.4349 -0.07917 C 0.43581 -0.08079 0.43711 -0.08149 0.43828 -0.08288 C 0.43893 -0.08496 0.43958 -0.08704 0.44037 -0.08889 C 0.44297 -0.09468 0.44362 -0.09491 0.44675 -0.09885 C 0.44857 -0.10417 0.44922 -0.10649 0.45208 -0.11065 C 0.45417 -0.11366 0.45599 -0.11713 0.45847 -0.11852 C 0.46029 -0.11968 0.46654 -0.12385 0.46914 -0.12431 C 0.47331 -0.12524 0.47761 -0.1257 0.4819 -0.12616 C 0.48932 -0.1257 0.49688 -0.12547 0.5043 -0.12431 C 0.50534 -0.12431 0.50651 -0.12315 0.50755 -0.12246 C 0.50912 -0.12176 0.51328 -0.12014 0.51498 -0.11852 C 0.51888 -0.11482 0.51784 -0.11413 0.52149 -0.10857 C 0.5224 -0.10695 0.52357 -0.10602 0.52461 -0.10463 C 0.528 -0.09538 0.5263 -0.10093 0.52878 -0.08681 C 0.52878 -0.08658 0.53099 -0.075 0.53099 -0.07477 L 0.53307 -0.06899 C 0.5336 -0.06644 0.53386 -0.06366 0.53425 -0.06135 C 0.53451 -0.05903 0.53516 -0.05741 0.53529 -0.05533 C 0.53594 -0.04908 0.53646 -0.02917 0.53841 -0.02362 C 0.53985 -0.01991 0.54102 -0.01505 0.54375 -0.01389 C 0.54727 -0.0125 0.55091 -0.0125 0.55443 -0.01181 C 0.56042 -0.0125 0.56654 -0.01297 0.57253 -0.01389 C 0.57552 -0.01436 0.57826 -0.01505 0.58112 -0.01575 C 0.58607 -0.0169 0.59102 -0.01922 0.59597 -0.01968 C 0.61302 -0.022 0.60677 -0.02153 0.61537 -0.02153 " pathEditMode="relative" rAng="0" ptsTypes="AAAAAAAAAAAAAAAAAAAAAAAAAAAAAAAAAAAAAAAAAAAAAAAAAAAAAAAAAAAAAAAAAAAA">
                                      <p:cBhvr>
                                        <p:cTn id="12" dur="8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68" y="-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6346" y="591196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개발 환경</a:t>
            </a:r>
            <a:endParaRPr lang="ko-KR" altLang="en-US" sz="2400" b="1">
              <a:solidFill>
                <a:srgbClr val="685240"/>
              </a:solidFill>
              <a:latin typeface="나눔손글씨 가람연꽃"/>
              <a:ea typeface="나눔손글씨 가람연꽃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01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2103121" y="1418493"/>
            <a:ext cx="3421554" cy="4500018"/>
            <a:chOff x="2103121" y="1418493"/>
            <a:chExt cx="3421554" cy="4500018"/>
          </a:xfrm>
        </p:grpSpPr>
        <p:sp>
          <p:nvSpPr>
            <p:cNvPr id="5" name="직사각형 4"/>
            <p:cNvSpPr/>
            <p:nvPr/>
          </p:nvSpPr>
          <p:spPr>
            <a:xfrm>
              <a:off x="2103121" y="1418493"/>
              <a:ext cx="3421554" cy="4500018"/>
            </a:xfrm>
            <a:prstGeom prst="rect">
              <a:avLst/>
            </a:prstGeom>
            <a:solidFill>
              <a:srgbClr val="bcb092"/>
            </a:solidFill>
            <a:ln>
              <a:solidFill>
                <a:srgbClr val="bcb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그림 21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675730" y="2193087"/>
              <a:ext cx="2276335" cy="534939"/>
            </a:xfrm>
            <a:prstGeom prst="rect">
              <a:avLst/>
            </a:prstGeom>
          </p:spPr>
        </p:pic>
        <p:pic>
          <p:nvPicPr>
            <p:cNvPr id="7" name="내용 개체 틀 2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260593" y="2654429"/>
              <a:ext cx="3264082" cy="3264082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 rot="0">
            <a:off x="6749624" y="1431649"/>
            <a:ext cx="3421553" cy="4486862"/>
            <a:chOff x="6749624" y="1431649"/>
            <a:chExt cx="3421553" cy="4486862"/>
          </a:xfrm>
        </p:grpSpPr>
        <p:sp>
          <p:nvSpPr>
            <p:cNvPr id="32" name="직사각형 31"/>
            <p:cNvSpPr/>
            <p:nvPr/>
          </p:nvSpPr>
          <p:spPr>
            <a:xfrm>
              <a:off x="6749624" y="1431649"/>
              <a:ext cx="3421553" cy="4486862"/>
            </a:xfrm>
            <a:prstGeom prst="rect">
              <a:avLst/>
            </a:prstGeom>
            <a:solidFill>
              <a:srgbClr val="bcb092"/>
            </a:solidFill>
            <a:ln>
              <a:solidFill>
                <a:srgbClr val="bcb0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4" name="그림 3" descr="그리기이(가) 표시된 사진  자동 생성된 설명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103478" y="1797104"/>
              <a:ext cx="2703264" cy="132690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395164" y="3337800"/>
              <a:ext cx="2115852" cy="18578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1311" y="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en-US" altLang="ko-KR" sz="2000"/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1088180" y="465850"/>
            <a:ext cx="10528432" cy="13156"/>
          </a:xfrm>
          <a:prstGeom prst="line">
            <a:avLst/>
          </a:prstGeom>
          <a:ln w="50800">
            <a:solidFill>
              <a:srgbClr val="685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6346" y="591196"/>
            <a:ext cx="2174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개발 과정</a:t>
            </a:r>
            <a:endParaRPr lang="ko-KR" altLang="en-US" sz="2400" b="1">
              <a:solidFill>
                <a:srgbClr val="685240"/>
              </a:solidFill>
              <a:latin typeface="나눔손글씨 가람연꽃"/>
              <a:ea typeface="나눔손글씨 가람연꽃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6346" y="340505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01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960120" y="3508379"/>
            <a:ext cx="11372850" cy="0"/>
          </a:xfrm>
          <a:prstGeom prst="line">
            <a:avLst/>
          </a:prstGeom>
          <a:ln w="22225">
            <a:solidFill>
              <a:srgbClr val="685240"/>
            </a:solidFill>
            <a:prstDash val="sys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그리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7646" y="2830372"/>
            <a:ext cx="590932" cy="66418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 rot="0">
            <a:off x="1426656" y="3271224"/>
            <a:ext cx="1966814" cy="3027787"/>
            <a:chOff x="1426656" y="3271224"/>
            <a:chExt cx="1966814" cy="3027787"/>
          </a:xfrm>
        </p:grpSpPr>
        <p:sp>
          <p:nvSpPr>
            <p:cNvPr id="36" name="타원 35"/>
            <p:cNvSpPr/>
            <p:nvPr/>
          </p:nvSpPr>
          <p:spPr>
            <a:xfrm>
              <a:off x="1426656" y="4320681"/>
              <a:ext cx="1966814" cy="1978330"/>
            </a:xfrm>
            <a:prstGeom prst="ellipse">
              <a:avLst/>
            </a:prstGeom>
            <a:solidFill>
              <a:srgbClr val="b9896f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2105900" y="3271224"/>
              <a:ext cx="534851" cy="446734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2266535" y="3404957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2370544" y="3717927"/>
              <a:ext cx="0" cy="454023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1794296" y="4509190"/>
              <a:ext cx="123623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Frame </a:t>
              </a: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구현</a:t>
              </a:r>
              <a:endParaRPr lang="ko-KR" altLang="en-US" sz="280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514667" y="4917581"/>
              <a:ext cx="179079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회원가입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로비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(</a:t>
              </a: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대기실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)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게임방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(</a:t>
              </a: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대기실</a:t>
              </a: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)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게임화면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2881121" y="767373"/>
            <a:ext cx="1966814" cy="2950585"/>
            <a:chOff x="2881121" y="767373"/>
            <a:chExt cx="1966814" cy="2950585"/>
          </a:xfrm>
        </p:grpSpPr>
        <p:cxnSp>
          <p:nvCxnSpPr>
            <p:cNvPr id="43" name="직선 화살표 연결선 42"/>
            <p:cNvCxnSpPr/>
            <p:nvPr/>
          </p:nvCxnSpPr>
          <p:spPr>
            <a:xfrm flipV="1">
              <a:off x="3848378" y="2830372"/>
              <a:ext cx="0" cy="440821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타원 54"/>
            <p:cNvSpPr/>
            <p:nvPr/>
          </p:nvSpPr>
          <p:spPr>
            <a:xfrm>
              <a:off x="2881121" y="767373"/>
              <a:ext cx="1966814" cy="1978330"/>
            </a:xfrm>
            <a:prstGeom prst="ellipse">
              <a:avLst/>
            </a:prstGeom>
            <a:solidFill>
              <a:srgbClr val="c19881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602010" y="3271224"/>
              <a:ext cx="534851" cy="446734"/>
            </a:xfrm>
            <a:prstGeom prst="rect">
              <a:avLst/>
            </a:prstGeom>
          </p:spPr>
        </p:pic>
        <p:sp>
          <p:nvSpPr>
            <p:cNvPr id="28" name="타원 27"/>
            <p:cNvSpPr/>
            <p:nvPr/>
          </p:nvSpPr>
          <p:spPr>
            <a:xfrm>
              <a:off x="3765426" y="3401787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166260" y="1066348"/>
              <a:ext cx="1621005" cy="5128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DB Table</a:t>
              </a: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 제작</a:t>
              </a:r>
              <a:endParaRPr lang="ko-KR" altLang="en-US" sz="2800" b="1">
                <a:solidFill>
                  <a:srgbClr val="5d5339"/>
                </a:solidFill>
                <a:latin typeface="나눔손글씨 딸에게 엄마가"/>
                <a:ea typeface="나눔손글씨 딸에게 엄마가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978375" y="1561332"/>
              <a:ext cx="179079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GameUser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JoinTable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RoomTable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5860506" y="767599"/>
            <a:ext cx="1966814" cy="2950328"/>
            <a:chOff x="5860506" y="767599"/>
            <a:chExt cx="1966814" cy="295032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6589615" y="3271193"/>
              <a:ext cx="534851" cy="446734"/>
            </a:xfrm>
            <a:prstGeom prst="rect">
              <a:avLst/>
            </a:prstGeom>
          </p:spPr>
        </p:pic>
        <p:sp>
          <p:nvSpPr>
            <p:cNvPr id="30" name="타원 29"/>
            <p:cNvSpPr/>
            <p:nvPr/>
          </p:nvSpPr>
          <p:spPr>
            <a:xfrm>
              <a:off x="6750724" y="3390462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6" name="직선 화살표 연결선 45"/>
            <p:cNvCxnSpPr/>
            <p:nvPr/>
          </p:nvCxnSpPr>
          <p:spPr>
            <a:xfrm flipV="1">
              <a:off x="6834675" y="2777316"/>
              <a:ext cx="0" cy="503462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타원 51"/>
            <p:cNvSpPr/>
            <p:nvPr/>
          </p:nvSpPr>
          <p:spPr>
            <a:xfrm>
              <a:off x="5860506" y="767599"/>
              <a:ext cx="1966814" cy="1978330"/>
            </a:xfrm>
            <a:prstGeom prst="ellipse">
              <a:avLst/>
            </a:prstGeom>
            <a:solidFill>
              <a:srgbClr val="b9896f">
                <a:alpha val="6863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250209" y="879630"/>
              <a:ext cx="110318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로비</a:t>
              </a:r>
              <a:r>
                <a:rPr lang="en-US" altLang="ko-KR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 </a:t>
              </a: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구현</a:t>
              </a:r>
              <a:endParaRPr lang="ko-KR" altLang="en-US" sz="280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34895" y="1296913"/>
              <a:ext cx="179079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랭킹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개인정보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접속자목록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채팅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방정보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 rot="0">
            <a:off x="4397341" y="3271193"/>
            <a:ext cx="1966814" cy="3005934"/>
            <a:chOff x="4397341" y="3271193"/>
            <a:chExt cx="1966814" cy="300593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098120" y="3271193"/>
              <a:ext cx="534851" cy="446734"/>
            </a:xfrm>
            <a:prstGeom prst="rect">
              <a:avLst/>
            </a:prstGeom>
          </p:spPr>
        </p:pic>
        <p:sp>
          <p:nvSpPr>
            <p:cNvPr id="29" name="타원 28"/>
            <p:cNvSpPr/>
            <p:nvPr/>
          </p:nvSpPr>
          <p:spPr>
            <a:xfrm>
              <a:off x="5254614" y="3401787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5370516" y="3717927"/>
              <a:ext cx="0" cy="454023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타원 56"/>
            <p:cNvSpPr/>
            <p:nvPr/>
          </p:nvSpPr>
          <p:spPr>
            <a:xfrm>
              <a:off x="4397341" y="4298797"/>
              <a:ext cx="1966814" cy="1978330"/>
            </a:xfrm>
            <a:prstGeom prst="ellipse">
              <a:avLst/>
            </a:prstGeom>
            <a:solidFill>
              <a:srgbClr val="c19881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481720" y="4639655"/>
              <a:ext cx="18277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로그인 기능</a:t>
              </a:r>
              <a:r>
                <a:rPr lang="en-US" altLang="ko-KR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 </a:t>
              </a: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구현</a:t>
              </a:r>
              <a:endParaRPr lang="ko-KR" altLang="en-US" sz="280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483271" y="5055190"/>
              <a:ext cx="179079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회원가입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Email </a:t>
              </a: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인증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en-US" altLang="ko-KR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I D,</a:t>
              </a: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 패스워드 찾기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 rot="0">
            <a:off x="7353900" y="3271193"/>
            <a:ext cx="1966814" cy="2988218"/>
            <a:chOff x="7353900" y="3271193"/>
            <a:chExt cx="1966814" cy="2988218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081110" y="3271193"/>
              <a:ext cx="534851" cy="446734"/>
            </a:xfrm>
            <a:prstGeom prst="rect">
              <a:avLst/>
            </a:prstGeom>
          </p:spPr>
        </p:pic>
        <p:sp>
          <p:nvSpPr>
            <p:cNvPr id="31" name="타원 30"/>
            <p:cNvSpPr/>
            <p:nvPr/>
          </p:nvSpPr>
          <p:spPr>
            <a:xfrm>
              <a:off x="8244526" y="3397925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>
              <a:off x="8337309" y="3676466"/>
              <a:ext cx="0" cy="440988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타원 59"/>
            <p:cNvSpPr/>
            <p:nvPr/>
          </p:nvSpPr>
          <p:spPr>
            <a:xfrm>
              <a:off x="7353900" y="4281081"/>
              <a:ext cx="1966814" cy="1978330"/>
            </a:xfrm>
            <a:prstGeom prst="ellipse">
              <a:avLst/>
            </a:prstGeom>
            <a:solidFill>
              <a:srgbClr val="b9896f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633161" y="4558442"/>
              <a:ext cx="1346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게임방 구현</a:t>
              </a:r>
              <a:endParaRPr lang="ko-KR" altLang="en-US" sz="28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7419958" y="5109974"/>
              <a:ext cx="17907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채팅</a:t>
              </a:r>
              <a:endParaRPr lang="ko-KR" altLang="en-US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상대방 유저 상태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8839891" y="770229"/>
            <a:ext cx="1966814" cy="2947698"/>
            <a:chOff x="8839891" y="770229"/>
            <a:chExt cx="1966814" cy="2947698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9572605" y="3271193"/>
              <a:ext cx="534851" cy="446734"/>
            </a:xfrm>
            <a:prstGeom prst="rect">
              <a:avLst/>
            </a:prstGeom>
          </p:spPr>
        </p:pic>
        <p:sp>
          <p:nvSpPr>
            <p:cNvPr id="32" name="타원 31"/>
            <p:cNvSpPr/>
            <p:nvPr/>
          </p:nvSpPr>
          <p:spPr>
            <a:xfrm>
              <a:off x="9717448" y="3397925"/>
              <a:ext cx="208017" cy="208196"/>
            </a:xfrm>
            <a:prstGeom prst="ellipse">
              <a:avLst/>
            </a:prstGeom>
            <a:solidFill>
              <a:srgbClr val="6852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 flipV="1">
              <a:off x="9823298" y="2830372"/>
              <a:ext cx="0" cy="417873"/>
            </a:xfrm>
            <a:prstGeom prst="straightConnector1">
              <a:avLst/>
            </a:prstGeom>
            <a:ln>
              <a:solidFill>
                <a:srgbClr val="bcb09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타원 62"/>
            <p:cNvSpPr/>
            <p:nvPr/>
          </p:nvSpPr>
          <p:spPr>
            <a:xfrm>
              <a:off x="8839891" y="770229"/>
              <a:ext cx="1966814" cy="1978330"/>
            </a:xfrm>
            <a:prstGeom prst="ellipse">
              <a:avLst/>
            </a:prstGeom>
            <a:solidFill>
              <a:srgbClr val="c19881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9237771" y="920427"/>
              <a:ext cx="112402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게임</a:t>
              </a:r>
              <a:r>
                <a:rPr lang="en-US" altLang="ko-KR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 </a:t>
              </a:r>
              <a:r>
                <a:rPr lang="ko-KR" altLang="en-US" sz="2800" b="1">
                  <a:solidFill>
                    <a:srgbClr val="5d5339"/>
                  </a:solidFill>
                  <a:latin typeface="나눔손글씨 딸에게 엄마가"/>
                  <a:ea typeface="나눔손글씨 딸에게 엄마가"/>
                </a:rPr>
                <a:t>구현</a:t>
              </a:r>
              <a:endParaRPr lang="ko-KR" altLang="en-US" sz="280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8926060" y="1677108"/>
              <a:ext cx="17907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>
                  <a:solidFill>
                    <a:schemeClr val="bg1">
                      <a:lumMod val="95000"/>
                    </a:schemeClr>
                  </a:solidFill>
                  <a:latin typeface="나눔손글씨 딸에게 엄마가"/>
                  <a:ea typeface="나눔손글씨 딸에게 엄마가"/>
                </a:rPr>
                <a:t>게임 구현</a:t>
              </a:r>
              <a:endParaRPr lang="en-US" altLang="ko-KR">
                <a:solidFill>
                  <a:schemeClr val="bg1">
                    <a:lumMod val="95000"/>
                  </a:schemeClr>
                </a:solidFill>
                <a:latin typeface="나눔손글씨 딸에게 엄마가"/>
                <a:ea typeface="나눔손글씨 딸에게 엄마가"/>
              </a:endParaRPr>
            </a:p>
          </p:txBody>
        </p:sp>
      </p:grpSp>
      <p:pic>
        <p:nvPicPr>
          <p:cNvPr id="44" name="그림 43" descr="그리기이(가) 표시된 사진  자동 생성된 설명"/>
          <p:cNvPicPr>
            <a:picLocks noChangeAspect="1"/>
          </p:cNvPicPr>
          <p:nvPr/>
        </p:nvPicPr>
        <p:blipFill rotWithShape="1">
          <a:blip r:embed="rId10">
            <a:alphaModFix amt="70000"/>
          </a:blip>
          <a:stretch>
            <a:fillRect/>
          </a:stretch>
        </p:blipFill>
        <p:spPr>
          <a:xfrm>
            <a:off x="10107456" y="5549814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-1.11111E-6 L 0.10299 -1.11111E-6 " pathEditMode="relative" ptsTypes="AA">
                                      <p:cBhvr>
                                        <p:cTn id="1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99 -1.11111E-6 L 0.22421 -0.00185 " pathEditMode="relative" ptsTypes="AA">
                                      <p:cBhvr>
                                        <p:cTn id="2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21 -0.00185 L 0.34921 0.00023 " pathEditMode="relative" ptsTypes="AA">
                                      <p:cBhvr>
                                        <p:cTn id="26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922 0.00023 L 0.46927 -0.00162 " pathEditMode="relative" ptsTypes="AA">
                                      <p:cBhvr>
                                        <p:cTn id="3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927 -0.00162 L 0.59257 -0.00162 " pathEditMode="relative" ptsTypes="AA">
                                      <p:cBhvr>
                                        <p:cTn id="3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257 -0.00162 L 0.71445 -0.00162 " pathEditMode="relative" ptsTypes="AA">
                                      <p:cBhvr>
                                        <p:cTn id="4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1445 -0.00162 L 0.94648 -0.00069 " pathEditMode="relative" ptsTypes="AA">
                                      <p:cBhvr>
                                        <p:cTn id="5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2945955-A3F7-48E4-BF03-639212E696C4}"/>
              </a:ext>
            </a:extLst>
          </p:cNvPr>
          <p:cNvSpPr/>
          <p:nvPr/>
        </p:nvSpPr>
        <p:spPr>
          <a:xfrm>
            <a:off x="-11312" y="-6340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pic>
        <p:nvPicPr>
          <p:cNvPr id="5" name="그림 4" descr="테이블, 컴퓨터, 채운, 덮여있는이(가) 표시된 사진&#10;&#10;자동 생성된 설명">
            <a:extLst>
              <a:ext uri="{FF2B5EF4-FFF2-40B4-BE49-F238E27FC236}">
                <a16:creationId xmlns:a16="http://schemas.microsoft.com/office/drawing/2014/main" id="{865083F6-8B03-49F6-B7F2-53E1152B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12"/>
            <a:ext cx="12184200" cy="68643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58B582-E195-4C19-AA61-B6BAE6BF7C80}"/>
              </a:ext>
            </a:extLst>
          </p:cNvPr>
          <p:cNvSpPr/>
          <p:nvPr/>
        </p:nvSpPr>
        <p:spPr>
          <a:xfrm>
            <a:off x="-19111" y="-12812"/>
            <a:ext cx="12203311" cy="6864339"/>
          </a:xfrm>
          <a:prstGeom prst="rect">
            <a:avLst/>
          </a:prstGeom>
          <a:solidFill>
            <a:schemeClr val="tx1">
              <a:lumMod val="50000"/>
              <a:lumOff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838E4E-C720-438E-9FC7-8B31A315EEDB}"/>
              </a:ext>
            </a:extLst>
          </p:cNvPr>
          <p:cNvSpPr txBox="1"/>
          <p:nvPr/>
        </p:nvSpPr>
        <p:spPr>
          <a:xfrm>
            <a:off x="4268797" y="3087689"/>
            <a:ext cx="3654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DB &amp; UI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설계</a:t>
            </a:r>
            <a:endParaRPr lang="en-US" altLang="ko-KR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0D59C-DC24-4059-8D4B-3544F802C14C}"/>
              </a:ext>
            </a:extLst>
          </p:cNvPr>
          <p:cNvSpPr/>
          <p:nvPr/>
        </p:nvSpPr>
        <p:spPr>
          <a:xfrm>
            <a:off x="4997878" y="2330878"/>
            <a:ext cx="2196244" cy="2196244"/>
          </a:xfrm>
          <a:prstGeom prst="rect">
            <a:avLst/>
          </a:prstGeom>
          <a:noFill/>
          <a:ln w="73025">
            <a:solidFill>
              <a:srgbClr val="FCE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5DBCD3-F770-4FCF-9C9E-AD81922A46DD}"/>
              </a:ext>
            </a:extLst>
          </p:cNvPr>
          <p:cNvSpPr/>
          <p:nvPr/>
        </p:nvSpPr>
        <p:spPr>
          <a:xfrm>
            <a:off x="5480812" y="3484240"/>
            <a:ext cx="123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소개 및 시연</a:t>
            </a:r>
          </a:p>
        </p:txBody>
      </p:sp>
    </p:spTree>
    <p:extLst>
      <p:ext uri="{BB962C8B-B14F-4D97-AF65-F5344CB8AC3E}">
        <p14:creationId xmlns:p14="http://schemas.microsoft.com/office/powerpoint/2010/main" val="2392382111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5656" y="-1"/>
            <a:ext cx="12203311" cy="6864339"/>
          </a:xfrm>
          <a:prstGeom prst="rect">
            <a:avLst/>
          </a:prstGeom>
          <a:solidFill>
            <a:srgbClr val="d4cd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/>
          </a:p>
          <a:p>
            <a:pPr algn="ctr">
              <a:defRPr/>
            </a:pPr>
            <a:endParaRPr lang="ko-KR" altLang="en-US" sz="2000"/>
          </a:p>
        </p:txBody>
      </p:sp>
      <p:pic>
        <p:nvPicPr>
          <p:cNvPr id="4" name="그림 3" descr="그리기이(가) 표시된 사진  자동 생성된 설명"/>
          <p:cNvPicPr>
            <a:picLocks noChangeAspect="1"/>
          </p:cNvPicPr>
          <p:nvPr/>
        </p:nvPicPr>
        <p:blipFill rotWithShape="1">
          <a:blip r:embed="rId3">
            <a:alphaModFix amt="46000"/>
          </a:blip>
          <a:stretch>
            <a:fillRect/>
          </a:stretch>
        </p:blipFill>
        <p:spPr>
          <a:xfrm>
            <a:off x="0" y="0"/>
            <a:ext cx="2752532" cy="68579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 flipH="1">
            <a:off x="2550166" y="0"/>
            <a:ext cx="202366" cy="6858000"/>
          </a:xfrm>
          <a:prstGeom prst="rect">
            <a:avLst/>
          </a:prstGeom>
          <a:solidFill>
            <a:srgbClr val="d4cdba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107497" y="833791"/>
            <a:ext cx="2174198" cy="450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685240"/>
                </a:solidFill>
                <a:latin typeface="나눔손글씨 가람연꽃"/>
                <a:ea typeface="나눔손글씨 가람연꽃"/>
              </a:rPr>
              <a:t>Flow Chart</a:t>
            </a:r>
            <a:endParaRPr lang="en-US" altLang="ko-KR" sz="2400" b="1">
              <a:solidFill>
                <a:srgbClr val="685240"/>
              </a:solidFill>
              <a:latin typeface="나눔손글씨 가람연꽃"/>
              <a:ea typeface="나눔손글씨 가람연꽃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07497" y="583100"/>
            <a:ext cx="1161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  <a:latin typeface="나눔고딕"/>
                <a:ea typeface="나눔고딕"/>
              </a:rPr>
              <a:t>STEP 02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68079" y="1688808"/>
            <a:ext cx="1214614" cy="607307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new user</a:t>
            </a:r>
            <a:endParaRPr lang="en-US" altLang="ko-KR">
              <a:solidFill>
                <a:srgbClr val="c1988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869849" y="1621406"/>
            <a:ext cx="1457536" cy="728768"/>
          </a:xfrm>
          <a:prstGeom prst="ellipse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rgbClr val="c19881"/>
                </a:solidFill>
              </a:rPr>
              <a:t>Sign Up</a:t>
            </a:r>
            <a:endParaRPr lang="ko-KR" altLang="en-US">
              <a:solidFill>
                <a:srgbClr val="c19881"/>
              </a:solidFill>
            </a:endParaRPr>
          </a:p>
        </p:txBody>
      </p:sp>
      <p:sp>
        <p:nvSpPr>
          <p:cNvPr id="18" name="정육면체 17"/>
          <p:cNvSpPr/>
          <p:nvPr/>
        </p:nvSpPr>
        <p:spPr>
          <a:xfrm>
            <a:off x="9860718" y="1392367"/>
            <a:ext cx="1534664" cy="936326"/>
          </a:xfrm>
          <a:prstGeom prst="cube">
            <a:avLst>
              <a:gd name="adj" fmla="val 25000"/>
            </a:avLst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gameuser</a:t>
            </a:r>
            <a:endParaRPr lang="en-US" altLang="ko-KR">
              <a:solidFill>
                <a:srgbClr val="c1988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DB Table</a:t>
            </a:r>
            <a:endParaRPr lang="en-US" altLang="ko-KR">
              <a:solidFill>
                <a:srgbClr val="c1988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58545" y="2934465"/>
            <a:ext cx="1214614" cy="607307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Existing</a:t>
            </a:r>
            <a:endParaRPr lang="en-US" altLang="ko-KR">
              <a:solidFill>
                <a:srgbClr val="c1988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user</a:t>
            </a:r>
            <a:endParaRPr lang="en-US" altLang="ko-KR">
              <a:solidFill>
                <a:srgbClr val="c1988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929335" y="2862457"/>
            <a:ext cx="1393753" cy="728767"/>
          </a:xfrm>
          <a:prstGeom prst="ellipse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Login</a:t>
            </a:r>
            <a:endParaRPr lang="en-US" altLang="ko-KR">
              <a:solidFill>
                <a:srgbClr val="c19881"/>
              </a:solidFill>
            </a:endParaRPr>
          </a:p>
        </p:txBody>
      </p:sp>
      <p:sp>
        <p:nvSpPr>
          <p:cNvPr id="21" name="정육면체 20"/>
          <p:cNvSpPr/>
          <p:nvPr/>
        </p:nvSpPr>
        <p:spPr>
          <a:xfrm>
            <a:off x="9926205" y="2666208"/>
            <a:ext cx="1534664" cy="900041"/>
          </a:xfrm>
          <a:prstGeom prst="cube">
            <a:avLst>
              <a:gd name="adj" fmla="val 25000"/>
            </a:avLst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Jointable</a:t>
            </a:r>
            <a:endParaRPr lang="en-US" altLang="ko-KR">
              <a:solidFill>
                <a:srgbClr val="c1988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DB Table</a:t>
            </a:r>
            <a:endParaRPr lang="en-US" altLang="ko-KR">
              <a:solidFill>
                <a:srgbClr val="c1988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628862" y="4015877"/>
            <a:ext cx="1390918" cy="802788"/>
          </a:xfrm>
          <a:prstGeom prst="ellipse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Make</a:t>
            </a:r>
            <a:endParaRPr lang="en-US" altLang="ko-KR">
              <a:solidFill>
                <a:srgbClr val="c1988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Room</a:t>
            </a:r>
            <a:endParaRPr lang="en-US" altLang="ko-KR">
              <a:solidFill>
                <a:srgbClr val="c19881"/>
              </a:solidFill>
            </a:endParaRPr>
          </a:p>
        </p:txBody>
      </p:sp>
      <p:sp>
        <p:nvSpPr>
          <p:cNvPr id="23" name="정육면체 22"/>
          <p:cNvSpPr/>
          <p:nvPr/>
        </p:nvSpPr>
        <p:spPr>
          <a:xfrm>
            <a:off x="9926206" y="3853220"/>
            <a:ext cx="1534663" cy="915869"/>
          </a:xfrm>
          <a:prstGeom prst="cube">
            <a:avLst>
              <a:gd name="adj" fmla="val 25000"/>
            </a:avLst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roomtable</a:t>
            </a:r>
            <a:endParaRPr lang="en-US" altLang="ko-KR">
              <a:solidFill>
                <a:srgbClr val="c1988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DB Table</a:t>
            </a:r>
            <a:endParaRPr lang="en-US" altLang="ko-KR">
              <a:solidFill>
                <a:srgbClr val="c19881"/>
              </a:solidFill>
            </a:endParaRPr>
          </a:p>
        </p:txBody>
      </p:sp>
      <p:cxnSp>
        <p:nvCxnSpPr>
          <p:cNvPr id="24" name="직선 화살표 연결선 23"/>
          <p:cNvCxnSpPr>
            <a:stCxn id="12" idx="3"/>
            <a:endCxn id="17" idx="2"/>
          </p:cNvCxnSpPr>
          <p:nvPr/>
        </p:nvCxnSpPr>
        <p:spPr>
          <a:xfrm flipV="1">
            <a:off x="4482693" y="1985790"/>
            <a:ext cx="1387156" cy="6672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7" idx="6"/>
            <a:endCxn id="18" idx="2"/>
          </p:cNvCxnSpPr>
          <p:nvPr/>
        </p:nvCxnSpPr>
        <p:spPr>
          <a:xfrm flipV="1">
            <a:off x="7327385" y="1977571"/>
            <a:ext cx="2533333" cy="8219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9" idx="3"/>
            <a:endCxn id="20" idx="2"/>
          </p:cNvCxnSpPr>
          <p:nvPr/>
        </p:nvCxnSpPr>
        <p:spPr>
          <a:xfrm flipV="1">
            <a:off x="4473159" y="3226841"/>
            <a:ext cx="1456176" cy="11278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20" idx="6"/>
            <a:endCxn id="21" idx="2"/>
          </p:cNvCxnSpPr>
          <p:nvPr/>
        </p:nvCxnSpPr>
        <p:spPr>
          <a:xfrm>
            <a:off x="7323088" y="3226841"/>
            <a:ext cx="2603117" cy="1893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/>
          <p:cNvCxnSpPr>
            <a:stCxn id="20" idx="4"/>
            <a:endCxn id="22" idx="2"/>
          </p:cNvCxnSpPr>
          <p:nvPr/>
        </p:nvCxnSpPr>
        <p:spPr>
          <a:xfrm rot="16200000" flipH="1">
            <a:off x="6714514" y="3502922"/>
            <a:ext cx="826047" cy="1002650"/>
          </a:xfrm>
          <a:prstGeom prst="bentConnector2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258545" y="5089923"/>
            <a:ext cx="1224148" cy="607307"/>
          </a:xfrm>
          <a:prstGeom prst="rect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Game</a:t>
            </a:r>
            <a:endParaRPr lang="en-US" altLang="ko-KR">
              <a:solidFill>
                <a:srgbClr val="c19881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5937041" y="5029192"/>
            <a:ext cx="1386047" cy="728767"/>
          </a:xfrm>
          <a:prstGeom prst="ellipse">
            <a:avLst/>
          </a:prstGeom>
          <a:solidFill>
            <a:srgbClr val="e5dec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c19881"/>
                </a:solidFill>
              </a:rPr>
              <a:t>new Score</a:t>
            </a:r>
            <a:endParaRPr lang="en-US" altLang="ko-KR">
              <a:solidFill>
                <a:srgbClr val="c19881"/>
              </a:solidFill>
            </a:endParaRPr>
          </a:p>
        </p:txBody>
      </p:sp>
      <p:cxnSp>
        <p:nvCxnSpPr>
          <p:cNvPr id="32" name="연결선: 꺾임 31"/>
          <p:cNvCxnSpPr>
            <a:stCxn id="30" idx="3"/>
            <a:endCxn id="31" idx="2"/>
          </p:cNvCxnSpPr>
          <p:nvPr/>
        </p:nvCxnSpPr>
        <p:spPr>
          <a:xfrm flipV="1">
            <a:off x="4482693" y="5393576"/>
            <a:ext cx="1454348" cy="1"/>
          </a:xfrm>
          <a:prstGeom prst="bentConnector3">
            <a:avLst>
              <a:gd name="adj1" fmla="val 50000"/>
            </a:avLst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/>
          <p:cNvCxnSpPr>
            <a:stCxn id="31" idx="6"/>
            <a:endCxn id="18" idx="5"/>
          </p:cNvCxnSpPr>
          <p:nvPr/>
        </p:nvCxnSpPr>
        <p:spPr>
          <a:xfrm flipV="1">
            <a:off x="7323088" y="1743489"/>
            <a:ext cx="4072294" cy="3650087"/>
          </a:xfrm>
          <a:prstGeom prst="bentConnector3">
            <a:avLst>
              <a:gd name="adj1" fmla="val 105614"/>
            </a:avLst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22" idx="6"/>
            <a:endCxn id="23" idx="2"/>
          </p:cNvCxnSpPr>
          <p:nvPr/>
        </p:nvCxnSpPr>
        <p:spPr>
          <a:xfrm>
            <a:off x="9019780" y="4417271"/>
            <a:ext cx="906426" cy="8367"/>
          </a:xfrm>
          <a:prstGeom prst="straightConnector1">
            <a:avLst/>
          </a:prstGeom>
          <a:ln>
            <a:solidFill>
              <a:srgbClr val="7e553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17" descr="그리기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3827" y="5643075"/>
            <a:ext cx="1790792" cy="946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526</ep:Words>
  <ep:PresentationFormat>와이드스크린</ep:PresentationFormat>
  <ep:Paragraphs>85</ep:Paragraphs>
  <ep:Slides>22</ep:Slides>
  <ep:Notes>22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ep:HeadingPairs>
  <ep:TitlesOfParts>
    <vt:vector size="2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2020-05-20T05:09:12.000</dcterms:created>
  <dc:creator>harin kwak</dc:creator>
  <cp:lastModifiedBy>BaekGiHwan</cp:lastModifiedBy>
  <dcterms:modified xsi:type="dcterms:W3CDTF">2020-05-21T11:22:46.167</dcterms:modified>
  <cp:revision>116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